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9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2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4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8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4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6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5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1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4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0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1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7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6320-6FDC-4B2C-9288-8390972336F8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724E0-BD4B-4014-BC5B-026FB0F21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trcuu.org/grant-sourcing-proposal-development-and-report-writing" TargetMode="Externa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c.europa.eu/info/funding-tenders/opportunities/portal/screen/home" TargetMode="Externa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ec.europa.eu/info/funding-tenders/opportunities/portal/screen/hom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hyperlink" Target="mailto:agnesamoit2@gmail.com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odhiambo@uoeld.ac.ke" TargetMode="Externa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9186" y="1438099"/>
            <a:ext cx="9144000" cy="214468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latin typeface="Gambria"/>
              </a:rPr>
              <a:t>STRCUU Grant Sourcing, Proposal Development and Report Writing</a:t>
            </a:r>
            <a:r>
              <a:rPr lang="en-US" sz="4400" dirty="0">
                <a:latin typeface="Gambria"/>
              </a:rPr>
              <a:t/>
            </a:r>
            <a:br>
              <a:rPr lang="en-US" sz="4400" dirty="0">
                <a:latin typeface="Gambria"/>
              </a:rPr>
            </a:br>
            <a:endParaRPr lang="en-US" sz="4400" dirty="0">
              <a:latin typeface="Gambri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186" y="182878"/>
            <a:ext cx="8866909" cy="1637606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/>
        </p:nvSpPr>
        <p:spPr>
          <a:xfrm>
            <a:off x="2983163" y="3415827"/>
            <a:ext cx="6096000" cy="6878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Dates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2 – 5 March 2026</a:t>
            </a:r>
            <a:endParaRPr lang="en-US" sz="105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latin typeface="Cambria" panose="02040503050406030204" pitchFamily="18" charset="0"/>
                <a:ea typeface="MS Mincho"/>
                <a:cs typeface="Arial" panose="020B0604020202020204" pitchFamily="34" charset="0"/>
              </a:rPr>
              <a:t>Time</a:t>
            </a:r>
            <a:r>
              <a:rPr lang="en-US" dirty="0">
                <a:latin typeface="Cambria" panose="02040503050406030204" pitchFamily="18" charset="0"/>
                <a:ea typeface="MS Mincho"/>
                <a:cs typeface="Arial" panose="020B0604020202020204" pitchFamily="34" charset="0"/>
              </a:rPr>
              <a:t>: 1400-1800 EAT</a:t>
            </a:r>
            <a:endParaRPr lang="en-US" sz="10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8386" y="4197205"/>
            <a:ext cx="7423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https://strcuu.org/grant-sourcing-proposal-development-and-report-writing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1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1205"/>
            <a:ext cx="9144000" cy="121565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Gambria"/>
              </a:rPr>
              <a:t>DAY </a:t>
            </a:r>
            <a:r>
              <a:rPr lang="en-US" sz="3200" b="1" dirty="0" smtClean="0">
                <a:latin typeface="Gambria"/>
              </a:rPr>
              <a:t>4</a:t>
            </a:r>
            <a:r>
              <a:rPr lang="en-US" sz="3200" b="1" dirty="0" smtClean="0">
                <a:latin typeface="Gambria"/>
              </a:rPr>
              <a:t/>
            </a:r>
            <a:br>
              <a:rPr lang="en-US" sz="3200" b="1" dirty="0" smtClean="0">
                <a:latin typeface="Gambria"/>
              </a:rPr>
            </a:br>
            <a:r>
              <a:rPr lang="en-US" sz="3200" b="1" dirty="0" smtClean="0">
                <a:latin typeface="Gambria"/>
              </a:rPr>
              <a:t>5</a:t>
            </a:r>
            <a:r>
              <a:rPr lang="en-US" sz="3200" b="1" baseline="30000" dirty="0" smtClean="0">
                <a:latin typeface="Gambria"/>
              </a:rPr>
              <a:t>th</a:t>
            </a:r>
            <a:r>
              <a:rPr lang="en-US" sz="3200" b="1" dirty="0" smtClean="0">
                <a:latin typeface="Gambria"/>
              </a:rPr>
              <a:t> March </a:t>
            </a:r>
            <a:r>
              <a:rPr lang="en-US" sz="3200" b="1" dirty="0" smtClean="0">
                <a:latin typeface="Gambria"/>
              </a:rPr>
              <a:t>2026</a:t>
            </a:r>
            <a:endParaRPr lang="en-US" sz="3200" b="1" dirty="0">
              <a:latin typeface="Gambri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186" y="182878"/>
            <a:ext cx="8866909" cy="163760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777241" y="3712675"/>
            <a:ext cx="11114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Finding an Open Call for proposal on the EU Funding and Tenders Portal</a:t>
            </a:r>
          </a:p>
          <a:p>
            <a:pPr algn="ctr"/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hlinkClick r:id="rId6"/>
              </a:rPr>
              <a:t>https://</a:t>
            </a: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  <a:hlinkClick r:id="rId6"/>
              </a:rPr>
              <a:t>ec.europa.eu/info/funding-tenders/opportunities/portal/screen/home</a:t>
            </a:r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287" y="3194134"/>
            <a:ext cx="28635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Homework </a:t>
            </a:r>
            <a:r>
              <a:rPr lang="en-US" sz="22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(HW2)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3153015" y="4586726"/>
            <a:ext cx="5704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homework should be done by 5</a:t>
            </a:r>
            <a:r>
              <a:rPr lang="en-US" baseline="30000" dirty="0" smtClean="0"/>
              <a:t>th</a:t>
            </a:r>
            <a:r>
              <a:rPr lang="en-US" dirty="0" smtClean="0"/>
              <a:t> March; 14: 00 hours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9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331" y="3066740"/>
            <a:ext cx="11172306" cy="957956"/>
          </a:xfrm>
        </p:spPr>
        <p:txBody>
          <a:bodyPr>
            <a:noAutofit/>
          </a:bodyPr>
          <a:lstStyle/>
          <a:p>
            <a:pPr algn="l"/>
            <a:r>
              <a:rPr lang="en-US" sz="22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sz="22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2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Information:</a:t>
            </a:r>
            <a:r>
              <a:rPr lang="en-US" sz="22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You have </a:t>
            </a:r>
            <a:r>
              <a:rPr lang="en-US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been informed by a peer researcher that open calls for proposals have been published on the EU Funding &amp; Tenders Portal (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ec.europa.eu/info/funding-tenders/opportunities/portal/screen/home</a:t>
            </a:r>
            <a:r>
              <a:rPr lang="en-US" sz="2400" dirty="0" smtClean="0"/>
              <a:t>)</a:t>
            </a:r>
            <a:r>
              <a:rPr lang="en-US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, and that one of them is about “</a:t>
            </a:r>
            <a:r>
              <a:rPr lang="en-US" sz="22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Plant Health and Sustainable Growth in Africa</a:t>
            </a:r>
            <a:r>
              <a:rPr lang="en-US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”. </a:t>
            </a:r>
            <a:r>
              <a:rPr lang="en-US" sz="22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sz="22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760" y="141314"/>
            <a:ext cx="8866909" cy="163760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4951992" y="1777371"/>
            <a:ext cx="18504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Homework </a:t>
            </a:r>
            <a:r>
              <a:rPr lang="en-US" sz="22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2200" dirty="0"/>
          </a:p>
        </p:txBody>
      </p:sp>
      <p:sp>
        <p:nvSpPr>
          <p:cNvPr id="10" name="Rectangle 9"/>
          <p:cNvSpPr/>
          <p:nvPr/>
        </p:nvSpPr>
        <p:spPr>
          <a:xfrm>
            <a:off x="848177" y="4036616"/>
            <a:ext cx="103659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Gambria"/>
              </a:rPr>
              <a:t>Task 2.1 (5 minutes)</a:t>
            </a:r>
          </a:p>
          <a:p>
            <a:r>
              <a:rPr lang="en-US" dirty="0" smtClean="0">
                <a:latin typeface="Gambria"/>
              </a:rPr>
              <a:t>Using </a:t>
            </a:r>
            <a:r>
              <a:rPr lang="en-US" dirty="0">
                <a:latin typeface="Gambria"/>
              </a:rPr>
              <a:t>information above, </a:t>
            </a:r>
            <a:r>
              <a:rPr lang="en-US" b="1" dirty="0">
                <a:latin typeface="Gambria"/>
              </a:rPr>
              <a:t>find the call </a:t>
            </a:r>
            <a:r>
              <a:rPr lang="en-US" dirty="0">
                <a:latin typeface="Gambria"/>
              </a:rPr>
              <a:t>on the portal and </a:t>
            </a:r>
            <a:r>
              <a:rPr lang="en-US" b="1" dirty="0">
                <a:latin typeface="Gambria"/>
              </a:rPr>
              <a:t>note</a:t>
            </a:r>
            <a:r>
              <a:rPr lang="en-US" dirty="0">
                <a:latin typeface="Gambria"/>
              </a:rPr>
              <a:t> the </a:t>
            </a:r>
            <a:r>
              <a:rPr lang="en-US" dirty="0" smtClean="0">
                <a:latin typeface="Gambria"/>
              </a:rPr>
              <a:t>following critical information about </a:t>
            </a:r>
            <a:r>
              <a:rPr lang="en-US" dirty="0">
                <a:latin typeface="Gambria"/>
              </a:rPr>
              <a:t>it: 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Gambria"/>
              </a:rPr>
              <a:t>i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)</a:t>
            </a:r>
            <a:r>
              <a:rPr lang="en-US" dirty="0">
                <a:latin typeface="Gambria"/>
              </a:rPr>
              <a:t> ID, 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(ii) </a:t>
            </a:r>
            <a:r>
              <a:rPr lang="en-US" dirty="0">
                <a:latin typeface="Gambria"/>
              </a:rPr>
              <a:t>Type of Action, 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(iii) </a:t>
            </a:r>
            <a:r>
              <a:rPr lang="en-US" dirty="0">
                <a:latin typeface="Gambria"/>
              </a:rPr>
              <a:t>Deadline model, 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(iv) </a:t>
            </a:r>
            <a:r>
              <a:rPr lang="en-US" dirty="0">
                <a:latin typeface="Gambria"/>
              </a:rPr>
              <a:t>Opening date, 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(v)</a:t>
            </a:r>
            <a:r>
              <a:rPr lang="en-US" dirty="0">
                <a:latin typeface="Gambria"/>
              </a:rPr>
              <a:t> Deadline</a:t>
            </a:r>
            <a:r>
              <a:rPr lang="en-US" dirty="0" smtClean="0">
                <a:latin typeface="Gambria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620" y="-99755"/>
            <a:ext cx="8866909" cy="163760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1105593" y="1476602"/>
            <a:ext cx="105466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Gambria"/>
              </a:rPr>
              <a:t>Task </a:t>
            </a:r>
            <a:r>
              <a:rPr lang="en-US" sz="2000" b="1" dirty="0">
                <a:solidFill>
                  <a:srgbClr val="C00000"/>
                </a:solidFill>
                <a:latin typeface="Gambria"/>
              </a:rPr>
              <a:t>2.2 </a:t>
            </a:r>
            <a:r>
              <a:rPr lang="en-US" sz="2000" b="1" dirty="0" smtClean="0">
                <a:solidFill>
                  <a:srgbClr val="C00000"/>
                </a:solidFill>
                <a:latin typeface="Gambria"/>
              </a:rPr>
              <a:t>(15 </a:t>
            </a:r>
            <a:r>
              <a:rPr lang="en-US" sz="2000" b="1" dirty="0">
                <a:solidFill>
                  <a:srgbClr val="C00000"/>
                </a:solidFill>
                <a:latin typeface="Gambria"/>
              </a:rPr>
              <a:t>minutes</a:t>
            </a:r>
            <a:r>
              <a:rPr lang="en-US" sz="2000" b="1" dirty="0" smtClean="0">
                <a:solidFill>
                  <a:srgbClr val="C00000"/>
                </a:solidFill>
                <a:latin typeface="Gambria"/>
              </a:rPr>
              <a:t>)</a:t>
            </a:r>
          </a:p>
          <a:p>
            <a:r>
              <a:rPr lang="en-US" sz="1600" b="1" dirty="0">
                <a:solidFill>
                  <a:srgbClr val="C00000"/>
                </a:solidFill>
                <a:latin typeface="Gambria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Gambria"/>
              </a:rPr>
            </a:br>
            <a:r>
              <a:rPr lang="en-US" b="1" dirty="0">
                <a:solidFill>
                  <a:srgbClr val="C00000"/>
                </a:solidFill>
                <a:latin typeface="Gambria"/>
              </a:rPr>
              <a:t>(a) </a:t>
            </a:r>
            <a:r>
              <a:rPr lang="en-US" dirty="0">
                <a:latin typeface="Gambria"/>
              </a:rPr>
              <a:t>Read the </a:t>
            </a:r>
            <a:r>
              <a:rPr lang="en-US" b="1" dirty="0">
                <a:latin typeface="Gambria"/>
              </a:rPr>
              <a:t>topic description</a:t>
            </a:r>
            <a:r>
              <a:rPr lang="en-US" dirty="0">
                <a:latin typeface="Gambria"/>
              </a:rPr>
              <a:t>, and </a:t>
            </a:r>
            <a:r>
              <a:rPr lang="en-US" b="1" dirty="0">
                <a:latin typeface="Gambria"/>
              </a:rPr>
              <a:t>the topic conditions and documents </a:t>
            </a:r>
            <a:r>
              <a:rPr lang="en-US" dirty="0">
                <a:latin typeface="Gambria"/>
              </a:rPr>
              <a:t>of the call, and use the </a:t>
            </a:r>
            <a:endParaRPr lang="en-US" dirty="0" smtClean="0">
              <a:latin typeface="Gambria"/>
            </a:endParaRPr>
          </a:p>
          <a:p>
            <a:r>
              <a:rPr lang="en-US" dirty="0">
                <a:latin typeface="Gambria"/>
              </a:rPr>
              <a:t> </a:t>
            </a:r>
            <a:r>
              <a:rPr lang="en-US" dirty="0" smtClean="0">
                <a:latin typeface="Gambria"/>
              </a:rPr>
              <a:t>     information </a:t>
            </a:r>
            <a:r>
              <a:rPr lang="en-US" dirty="0">
                <a:latin typeface="Gambria"/>
              </a:rPr>
              <a:t>to answer the following questions; </a:t>
            </a:r>
            <a:br>
              <a:rPr lang="en-US" dirty="0">
                <a:latin typeface="Gambria"/>
              </a:rPr>
            </a:br>
            <a:r>
              <a:rPr lang="en-US" b="1" dirty="0">
                <a:solidFill>
                  <a:srgbClr val="C00000"/>
                </a:solidFill>
                <a:latin typeface="Gambria"/>
              </a:rPr>
              <a:t>(b)</a:t>
            </a:r>
            <a:r>
              <a:rPr lang="en-US" b="1" dirty="0">
                <a:latin typeface="Gambria"/>
              </a:rPr>
              <a:t> </a:t>
            </a:r>
            <a:r>
              <a:rPr lang="en-US" dirty="0">
                <a:latin typeface="Gambria"/>
              </a:rPr>
              <a:t>Are you </a:t>
            </a:r>
            <a:r>
              <a:rPr lang="en-US" b="1" dirty="0">
                <a:latin typeface="Gambria"/>
              </a:rPr>
              <a:t>eligible</a:t>
            </a:r>
            <a:r>
              <a:rPr lang="en-US" dirty="0">
                <a:latin typeface="Gambria"/>
              </a:rPr>
              <a:t> to apply? (Explain your </a:t>
            </a:r>
            <a:r>
              <a:rPr lang="en-US" dirty="0" smtClean="0">
                <a:latin typeface="Gambria"/>
              </a:rPr>
              <a:t>answer);</a:t>
            </a:r>
            <a:r>
              <a:rPr lang="en-US" dirty="0">
                <a:latin typeface="Gambria"/>
              </a:rPr>
              <a:t/>
            </a:r>
            <a:br>
              <a:rPr lang="en-US" dirty="0">
                <a:latin typeface="Gambria"/>
              </a:rPr>
            </a:br>
            <a:r>
              <a:rPr lang="en-US" b="1" dirty="0">
                <a:solidFill>
                  <a:srgbClr val="C00000"/>
                </a:solidFill>
                <a:latin typeface="Gambria"/>
              </a:rPr>
              <a:t>(c)</a:t>
            </a:r>
            <a:r>
              <a:rPr lang="en-US" b="1" dirty="0">
                <a:latin typeface="Gambria"/>
              </a:rPr>
              <a:t> </a:t>
            </a:r>
            <a:r>
              <a:rPr lang="en-US" dirty="0">
                <a:latin typeface="Gambria"/>
              </a:rPr>
              <a:t>If your answer to (b) is yes, can you apply </a:t>
            </a:r>
            <a:r>
              <a:rPr lang="en-US" b="1" dirty="0">
                <a:latin typeface="Gambria"/>
              </a:rPr>
              <a:t>as an individual</a:t>
            </a:r>
            <a:r>
              <a:rPr lang="en-US" dirty="0">
                <a:latin typeface="Gambria"/>
              </a:rPr>
              <a:t>? (Explain your answer); </a:t>
            </a:r>
            <a:br>
              <a:rPr lang="en-US" dirty="0">
                <a:latin typeface="Gambria"/>
              </a:rPr>
            </a:br>
            <a:r>
              <a:rPr lang="en-US" b="1" dirty="0">
                <a:solidFill>
                  <a:srgbClr val="C00000"/>
                </a:solidFill>
                <a:latin typeface="Gambria"/>
              </a:rPr>
              <a:t>(d) </a:t>
            </a:r>
            <a:r>
              <a:rPr lang="en-US" dirty="0">
                <a:latin typeface="Gambria"/>
              </a:rPr>
              <a:t>Assuming you intend to develop a joint proposal (i.e. with other partner </a:t>
            </a:r>
            <a:r>
              <a:rPr lang="en-US" dirty="0" err="1">
                <a:latin typeface="Gambria"/>
              </a:rPr>
              <a:t>organisations</a:t>
            </a:r>
            <a:r>
              <a:rPr lang="en-US" dirty="0">
                <a:latin typeface="Gambria"/>
              </a:rPr>
              <a:t> as a </a:t>
            </a:r>
            <a:endParaRPr lang="en-US" dirty="0" smtClean="0">
              <a:latin typeface="Gambria"/>
            </a:endParaRPr>
          </a:p>
          <a:p>
            <a:r>
              <a:rPr lang="en-US" dirty="0">
                <a:latin typeface="Gambria"/>
              </a:rPr>
              <a:t> </a:t>
            </a:r>
            <a:r>
              <a:rPr lang="en-US" dirty="0" smtClean="0">
                <a:latin typeface="Gambria"/>
              </a:rPr>
              <a:t>    </a:t>
            </a:r>
            <a:r>
              <a:rPr lang="en-US" b="1" dirty="0" smtClean="0">
                <a:latin typeface="Gambria"/>
              </a:rPr>
              <a:t>consortium</a:t>
            </a:r>
            <a:r>
              <a:rPr lang="en-US" dirty="0">
                <a:latin typeface="Gambria"/>
              </a:rPr>
              <a:t>) in response to the call, </a:t>
            </a:r>
            <a:endParaRPr lang="en-US" dirty="0" smtClean="0">
              <a:latin typeface="Gambria"/>
            </a:endParaRPr>
          </a:p>
          <a:p>
            <a:r>
              <a:rPr lang="en-US" dirty="0">
                <a:latin typeface="Gambria"/>
              </a:rPr>
              <a:t>	</a:t>
            </a:r>
            <a:r>
              <a:rPr lang="en-US" dirty="0" smtClean="0">
                <a:latin typeface="Gambria"/>
              </a:rPr>
              <a:t>(</a:t>
            </a:r>
            <a:r>
              <a:rPr lang="en-US" dirty="0" err="1">
                <a:latin typeface="Gambria"/>
              </a:rPr>
              <a:t>i</a:t>
            </a:r>
            <a:r>
              <a:rPr lang="en-US" dirty="0">
                <a:latin typeface="Gambria"/>
              </a:rPr>
              <a:t>) which categories or types of </a:t>
            </a:r>
            <a:r>
              <a:rPr lang="en-US" dirty="0" err="1">
                <a:latin typeface="Gambria"/>
              </a:rPr>
              <a:t>organisations</a:t>
            </a:r>
            <a:r>
              <a:rPr lang="en-US" dirty="0">
                <a:latin typeface="Gambria"/>
              </a:rPr>
              <a:t> </a:t>
            </a:r>
            <a:r>
              <a:rPr lang="en-US" b="1" dirty="0">
                <a:latin typeface="Gambria"/>
              </a:rPr>
              <a:t>MUST</a:t>
            </a:r>
            <a:r>
              <a:rPr lang="en-US" dirty="0">
                <a:latin typeface="Gambria"/>
              </a:rPr>
              <a:t>  be included in the consortium, and </a:t>
            </a:r>
            <a:r>
              <a:rPr lang="en-US" dirty="0" smtClean="0">
                <a:latin typeface="Gambria"/>
              </a:rPr>
              <a:t> </a:t>
            </a:r>
          </a:p>
          <a:p>
            <a:r>
              <a:rPr lang="en-US" dirty="0">
                <a:latin typeface="Gambria"/>
              </a:rPr>
              <a:t> </a:t>
            </a:r>
            <a:r>
              <a:rPr lang="en-US" dirty="0" smtClean="0">
                <a:latin typeface="Gambria"/>
              </a:rPr>
              <a:t>                  why</a:t>
            </a:r>
            <a:r>
              <a:rPr lang="en-US" dirty="0">
                <a:latin typeface="Gambria"/>
              </a:rPr>
              <a:t>?; </a:t>
            </a:r>
            <a:endParaRPr lang="en-US" dirty="0" smtClean="0">
              <a:latin typeface="Gambria"/>
            </a:endParaRPr>
          </a:p>
          <a:p>
            <a:r>
              <a:rPr lang="en-US" dirty="0">
                <a:latin typeface="Gambria"/>
              </a:rPr>
              <a:t>	</a:t>
            </a:r>
            <a:r>
              <a:rPr lang="en-US" dirty="0" smtClean="0">
                <a:latin typeface="Gambria"/>
              </a:rPr>
              <a:t>(</a:t>
            </a:r>
            <a:r>
              <a:rPr lang="en-US" dirty="0">
                <a:latin typeface="Gambria"/>
              </a:rPr>
              <a:t>ii) which categories or types of </a:t>
            </a:r>
            <a:r>
              <a:rPr lang="en-US" dirty="0" err="1">
                <a:latin typeface="Gambria"/>
              </a:rPr>
              <a:t>organisations</a:t>
            </a:r>
            <a:r>
              <a:rPr lang="en-US" dirty="0">
                <a:latin typeface="Gambria"/>
              </a:rPr>
              <a:t> </a:t>
            </a:r>
            <a:r>
              <a:rPr lang="en-US" b="1" dirty="0">
                <a:latin typeface="Gambria"/>
              </a:rPr>
              <a:t>SHOULD</a:t>
            </a:r>
            <a:r>
              <a:rPr lang="en-US" dirty="0">
                <a:latin typeface="Gambria"/>
              </a:rPr>
              <a:t> be included in the consortium, and </a:t>
            </a:r>
            <a:endParaRPr lang="en-US" dirty="0" smtClean="0">
              <a:latin typeface="Gambria"/>
            </a:endParaRPr>
          </a:p>
          <a:p>
            <a:r>
              <a:rPr lang="en-US" dirty="0">
                <a:latin typeface="Gambria"/>
              </a:rPr>
              <a:t> </a:t>
            </a:r>
            <a:r>
              <a:rPr lang="en-US" dirty="0" smtClean="0">
                <a:latin typeface="Gambria"/>
              </a:rPr>
              <a:t>                  why</a:t>
            </a:r>
            <a:r>
              <a:rPr lang="en-US" dirty="0">
                <a:latin typeface="Gambria"/>
              </a:rPr>
              <a:t>?; </a:t>
            </a:r>
            <a:endParaRPr lang="en-US" dirty="0" smtClean="0">
              <a:latin typeface="Gambria"/>
            </a:endParaRPr>
          </a:p>
          <a:p>
            <a:r>
              <a:rPr lang="en-US" b="1" dirty="0" smtClean="0">
                <a:solidFill>
                  <a:srgbClr val="C00000"/>
                </a:solidFill>
                <a:latin typeface="Gambria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Gambria"/>
              </a:rPr>
              <a:t>e) </a:t>
            </a:r>
            <a:r>
              <a:rPr lang="en-US" dirty="0">
                <a:latin typeface="Gambria"/>
              </a:rPr>
              <a:t>What are the </a:t>
            </a:r>
            <a:r>
              <a:rPr lang="en-US" b="1" dirty="0">
                <a:latin typeface="Gambria"/>
              </a:rPr>
              <a:t>expected outcomes </a:t>
            </a:r>
            <a:r>
              <a:rPr lang="en-US" dirty="0">
                <a:latin typeface="Gambria"/>
              </a:rPr>
              <a:t>of the proposed </a:t>
            </a:r>
            <a:r>
              <a:rPr lang="en-US" b="1" dirty="0">
                <a:latin typeface="Gambria"/>
              </a:rPr>
              <a:t>project</a:t>
            </a:r>
            <a:r>
              <a:rPr lang="en-US" dirty="0">
                <a:latin typeface="Gambria"/>
              </a:rPr>
              <a:t>? </a:t>
            </a:r>
            <a:br>
              <a:rPr lang="en-US" dirty="0">
                <a:latin typeface="Gambria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5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933" y="6103"/>
            <a:ext cx="8866909" cy="163760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  <p:sp>
        <p:nvSpPr>
          <p:cNvPr id="10" name="Title 1"/>
          <p:cNvSpPr txBox="1">
            <a:spLocks/>
          </p:cNvSpPr>
          <p:nvPr/>
        </p:nvSpPr>
        <p:spPr>
          <a:xfrm>
            <a:off x="943929" y="2669187"/>
            <a:ext cx="10959895" cy="10556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Gambria"/>
              </a:rPr>
              <a:t>Kindly send your answers (responses) to </a:t>
            </a:r>
            <a:r>
              <a:rPr lang="en-US" sz="2000" b="1" dirty="0" smtClean="0">
                <a:latin typeface="Gambria"/>
              </a:rPr>
              <a:t>Dr. Kenneth Odhiambo </a:t>
            </a:r>
            <a:r>
              <a:rPr lang="en-US" sz="2000" dirty="0" smtClean="0">
                <a:latin typeface="Gambria"/>
              </a:rPr>
              <a:t>via Email: </a:t>
            </a:r>
            <a:r>
              <a:rPr lang="en-US" sz="2000" dirty="0" smtClean="0">
                <a:latin typeface="Gambria"/>
                <a:hlinkClick r:id="rId6"/>
              </a:rPr>
              <a:t>Kodhiambo@uoeld.ac.ke</a:t>
            </a:r>
            <a:r>
              <a:rPr lang="en-US" sz="2000" dirty="0" smtClean="0">
                <a:latin typeface="Gambria"/>
              </a:rPr>
              <a:t> and copy to </a:t>
            </a:r>
            <a:r>
              <a:rPr lang="en-US" sz="2000" b="1" dirty="0" smtClean="0">
                <a:latin typeface="Gambria"/>
              </a:rPr>
              <a:t>Dr. Agnes </a:t>
            </a:r>
            <a:r>
              <a:rPr lang="en-US" sz="2000" b="1" dirty="0" err="1" smtClean="0">
                <a:latin typeface="Gambria"/>
              </a:rPr>
              <a:t>Amoit</a:t>
            </a:r>
            <a:r>
              <a:rPr lang="en-US" sz="2000" b="1" dirty="0">
                <a:latin typeface="Gambria"/>
              </a:rPr>
              <a:t> </a:t>
            </a:r>
            <a:r>
              <a:rPr lang="en-US" sz="2000" dirty="0">
                <a:latin typeface="Gambria"/>
              </a:rPr>
              <a:t>(Email: </a:t>
            </a:r>
            <a:r>
              <a:rPr lang="en-US" sz="2000" dirty="0" smtClean="0">
                <a:latin typeface="Gambria"/>
                <a:hlinkClick r:id="rId7"/>
              </a:rPr>
              <a:t>agnesamoit2@gmail.com</a:t>
            </a:r>
            <a:r>
              <a:rPr lang="en-US" sz="2000" dirty="0" smtClean="0">
                <a:latin typeface="Gambria"/>
              </a:rPr>
              <a:t>);</a:t>
            </a:r>
          </a:p>
          <a:p>
            <a:endParaRPr lang="en-US" sz="2000" dirty="0" smtClean="0">
              <a:latin typeface="Gambria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b="1" dirty="0">
                <a:latin typeface="Gambria"/>
              </a:rPr>
              <a:t>The </a:t>
            </a:r>
            <a:r>
              <a:rPr lang="en-US" sz="2000" b="1" dirty="0" smtClean="0">
                <a:latin typeface="Gambria"/>
              </a:rPr>
              <a:t>Answers </a:t>
            </a:r>
            <a:r>
              <a:rPr lang="en-US" sz="2000" dirty="0" smtClean="0">
                <a:latin typeface="Gambria"/>
              </a:rPr>
              <a:t>will form part of a 20-minutes </a:t>
            </a:r>
            <a:r>
              <a:rPr lang="en-US" sz="2000" b="1" dirty="0" smtClean="0">
                <a:latin typeface="Gambria"/>
              </a:rPr>
              <a:t>group discussion </a:t>
            </a:r>
            <a:r>
              <a:rPr lang="en-US" sz="2000" dirty="0" smtClean="0">
                <a:latin typeface="Gambria"/>
              </a:rPr>
              <a:t>to be held on 5</a:t>
            </a:r>
            <a:r>
              <a:rPr lang="en-US" sz="2000" baseline="30000" dirty="0" smtClean="0">
                <a:latin typeface="Gambria"/>
              </a:rPr>
              <a:t>th</a:t>
            </a:r>
            <a:r>
              <a:rPr lang="en-US" sz="2000" dirty="0" smtClean="0">
                <a:latin typeface="Gambria"/>
              </a:rPr>
              <a:t> March 2026 from between 14:15 hours and 14:30 hours</a:t>
            </a:r>
            <a:endParaRPr lang="en-US" sz="2000" dirty="0">
              <a:latin typeface="Gambria"/>
            </a:endParaRPr>
          </a:p>
        </p:txBody>
      </p:sp>
    </p:spTree>
    <p:extLst>
      <p:ext uri="{BB962C8B-B14F-4D97-AF65-F5344CB8AC3E}">
        <p14:creationId xmlns:p14="http://schemas.microsoft.com/office/powerpoint/2010/main" val="185768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6058" y="2701636"/>
            <a:ext cx="9144000" cy="1030777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Gambria"/>
              </a:rPr>
              <a:t>Thank you</a:t>
            </a:r>
            <a:endParaRPr lang="en-US" sz="4400" b="1" dirty="0">
              <a:latin typeface="Gambri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933" y="6103"/>
            <a:ext cx="8866909" cy="163760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52996" y="5312516"/>
            <a:ext cx="7679764" cy="1545484"/>
            <a:chOff x="1936865" y="2884517"/>
            <a:chExt cx="8520927" cy="19195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9" y="4272741"/>
              <a:ext cx="8205043" cy="53133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6865" y="3582784"/>
              <a:ext cx="8520927" cy="68995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203" y="2884517"/>
              <a:ext cx="7767208" cy="9042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19373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175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Gambria</vt:lpstr>
      <vt:lpstr>MS Mincho</vt:lpstr>
      <vt:lpstr>Times New Roman</vt:lpstr>
      <vt:lpstr>Wingdings</vt:lpstr>
      <vt:lpstr>Office Theme</vt:lpstr>
      <vt:lpstr>STRCUU Grant Sourcing, Proposal Development and Report Writing </vt:lpstr>
      <vt:lpstr>DAY 4 5th March 2026</vt:lpstr>
      <vt:lpstr> Information: You have been informed by a peer researcher that open calls for proposals have been published on the EU Funding &amp; Tenders Portal (https://ec.europa.eu/info/funding-tenders/opportunities/portal/screen/home), and that one of them is about “Plant Health and Sustainable Growth in Africa”.  </vt:lpstr>
      <vt:lpstr>PowerPoint Presentation</vt:lpstr>
      <vt:lpstr>PowerPoint Presentation</vt:lpstr>
      <vt:lpstr>Thank you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STRCUU Grant Sourcing, Proposal Development and Report Writing</dc:title>
  <dc:creator>Kenneth Odhiambo</dc:creator>
  <cp:lastModifiedBy>Kenneth Odhiambo</cp:lastModifiedBy>
  <cp:revision>28</cp:revision>
  <dcterms:created xsi:type="dcterms:W3CDTF">2026-03-01T21:12:57Z</dcterms:created>
  <dcterms:modified xsi:type="dcterms:W3CDTF">2026-03-04T23:24:20Z</dcterms:modified>
</cp:coreProperties>
</file>