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11"/>
  </p:notesMasterIdLst>
  <p:sldIdLst>
    <p:sldId id="256" r:id="rId2"/>
    <p:sldId id="257" r:id="rId3"/>
    <p:sldId id="269" r:id="rId4"/>
    <p:sldId id="259" r:id="rId5"/>
    <p:sldId id="264" r:id="rId6"/>
    <p:sldId id="272" r:id="rId7"/>
    <p:sldId id="265" r:id="rId8"/>
    <p:sldId id="270" r:id="rId9"/>
    <p:sldId id="268" r:id="rId10"/>
  </p:sldIdLst>
  <p:sldSz cx="9144000" cy="5143500" type="screen16x9"/>
  <p:notesSz cx="51435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/>
    <p:restoredTop sz="94610"/>
  </p:normalViewPr>
  <p:slideViewPr>
    <p:cSldViewPr snapToGrid="0" snapToObjects="1">
      <p:cViewPr varScale="1">
        <p:scale>
          <a:sx n="157" d="100"/>
          <a:sy n="157" d="100"/>
        </p:scale>
        <p:origin x="1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383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BD3B5-84D5-4A0C-24C4-93CC9CC89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627E3B-FA1C-79C6-D9DD-4BA25F0CAB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F22A2D-336B-3C0D-19F6-7B865934A9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F45E39-AADE-72D5-11FB-0E84FAFD43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06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2E6A7-E084-3AC0-51A8-E678D6846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C1FEE-E6B5-676D-46FD-6041067D8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86E40-1069-9FB8-1350-FF413C66F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6FAE7-0636-595A-34E6-C0996E230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D3E20-67FE-371F-1711-B3247723D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1421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B21F2-5EB7-673E-0E54-45BC7D92D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66BC81-3AEA-2A7F-7167-B9E023E02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B9FA8-2887-5A84-59D3-F49D98FEC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5FB31-7AB9-281F-8B7A-BAD3AE418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C06E8-8ECD-B2C7-0E4D-6B960152B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53922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AED912-E7AC-7E39-41B1-D0203E989C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0B78F-9470-CDE9-F750-23D0D92C3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57ED6-F5BC-E01E-854D-99F7DE7C2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78C07-55DC-0076-1D05-0DD1D370A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55F8B-1E44-EF7F-97E0-B14A45A1D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83457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39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57933-78DC-B456-2B25-2A9628A9F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30C93-B25E-EB63-05A7-E2289201C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D282F-C8FE-CB37-3E41-30958E365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F0A72-845F-174D-2054-3DBEACB7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0D3B3-ADB4-31DF-A1EE-7627638F6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556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9B385-2068-EA62-A570-FA0EF48BD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8CF15-9804-422E-7486-5878370BB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6EB9F-F2E9-D59C-51A4-A45E01AAF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E8AA2-9EE1-18AC-26C9-C7202E97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C3E82-1239-CA23-7D63-4DABC407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66947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76115-6614-E74B-23C3-093A8DFE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BDEF6-70D3-905E-1D6A-4056EE9B31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5F899-9508-781C-457E-0DAE05623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29AA2-6FEC-37E7-9428-363A040E0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4E95C-B6B7-800A-2CFB-D8ED41BB8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72BF1-120A-7283-37FC-E62CE5D32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026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01EE-7D91-F3E8-60BC-2D6D84599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34B958-8B93-D44A-E0E2-531BB5347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632C89-93BC-9A80-F89B-31FB1C427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5C61A8-3F3A-D748-733D-10A694DD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703539-10C1-5933-70C9-DF7A97B563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19893D-A3A7-CBDE-8E14-F7A7077C6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00AFFD-1583-C04C-438D-A07A6F914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BA5C90-8148-3ABA-5E36-A408FBDC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7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99CC-D2BE-2C61-A202-54C7450BF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0DF51E-8308-AF8F-C05B-0084C1A3D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AA0E2B-A459-26EB-7910-A30A43672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096C1F-4304-3326-F19A-A736295CF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0093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1B140B-4D1D-FF16-6FC7-22497408F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E1D5AE-8930-BB4C-B5AE-9503246E4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2DA51-4B03-76AE-1EA6-36300EEE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08089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CAB8F-ED06-1532-5CF5-2E87AD112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8D2CC-7252-9F1C-9427-26778C400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285B1-2038-0A61-514E-A04018728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18D64-A86F-6A57-F6B5-136178DB3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32AE6C-9F41-B628-E56C-B8A7211BD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ED89B-F561-8038-7FE2-2DE515692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85929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7AEAF-62CE-E7A3-E43F-64B485597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1A1BCA-C484-F22F-CE2C-E6A4080CFB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07127-EDD5-5CFA-474D-B5E5066F58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7C971-3F01-349B-0AEE-408AB3879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D5CB8-6DE0-91CB-B0BC-E5A315544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84859-4C76-3888-BA48-C6E5E92B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94233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7C324B-10D7-3435-C713-6429F1B4F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8C5E3-B6A1-4459-DE69-CB500EBA2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E79C6-76F6-12C4-15BF-C819C62E87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5/25/26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11106-E67B-D2A8-2836-6FC8A301A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60E5D-46EE-61FC-8222-CC12D5361E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5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675120" y="-548640"/>
            <a:ext cx="3657600" cy="3657600"/>
          </a:xfrm>
          <a:prstGeom prst="ellipse">
            <a:avLst/>
          </a:prstGeom>
          <a:solidFill>
            <a:srgbClr val="D4A017">
              <a:alpha val="45000"/>
            </a:srgbClr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223760" y="2743200"/>
            <a:ext cx="2560320" cy="2560320"/>
          </a:xfrm>
          <a:prstGeom prst="ellipse">
            <a:avLst/>
          </a:prstGeom>
          <a:solidFill>
            <a:srgbClr val="1A4731">
              <a:alpha val="40000"/>
            </a:srgbClr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84461" y="472303"/>
            <a:ext cx="7634177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Sustainability and </a:t>
            </a:r>
            <a:r>
              <a:rPr lang="en-US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institutionalisation</a:t>
            </a:r>
            <a:r>
              <a:rPr lang="en-US" sz="5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4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874520"/>
            <a:ext cx="6858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Shape 5"/>
          <p:cNvSpPr/>
          <p:nvPr/>
        </p:nvSpPr>
        <p:spPr>
          <a:xfrm>
            <a:off x="212430" y="2583181"/>
            <a:ext cx="4389120" cy="54864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288036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9" name="Content Placeholder 6">
            <a:extLst>
              <a:ext uri="{FF2B5EF4-FFF2-40B4-BE49-F238E27FC236}">
                <a16:creationId xmlns:a16="http://schemas.microsoft.com/office/drawing/2014/main" id="{F43FDFDB-2F5D-DA1C-D4EC-A6E78ADA9F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61" y="2944936"/>
            <a:ext cx="2235820" cy="17461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07DC9FA-4478-1F2E-7A0B-1A1AA24EC5A6}"/>
              </a:ext>
            </a:extLst>
          </p:cNvPr>
          <p:cNvSpPr txBox="1"/>
          <p:nvPr/>
        </p:nvSpPr>
        <p:spPr>
          <a:xfrm>
            <a:off x="121103" y="4768817"/>
            <a:ext cx="24597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Sarah Akello </a:t>
            </a:r>
            <a:r>
              <a:rPr lang="en-US" sz="1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Esimu</a:t>
            </a:r>
            <a:r>
              <a:rPr lang="en-US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PhD</a:t>
            </a:r>
            <a:br>
              <a:rPr lang="en-US" sz="18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430CABC-6EBB-45A8-7841-B9C81B0F742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043727" y="4405627"/>
            <a:ext cx="979170" cy="6977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F52790D-9909-71B6-0A0A-1F2DB0040112}"/>
              </a:ext>
            </a:extLst>
          </p:cNvPr>
          <p:cNvSpPr txBox="1"/>
          <p:nvPr/>
        </p:nvSpPr>
        <p:spPr>
          <a:xfrm>
            <a:off x="3389327" y="2019925"/>
            <a:ext cx="352172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 FOUR</a:t>
            </a:r>
          </a:p>
          <a:p>
            <a:pPr algn="ctr"/>
            <a:endParaRPr lang="en-US" b="1" dirty="0">
              <a:solidFill>
                <a:schemeClr val="accent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b="1" dirty="0">
              <a:solidFill>
                <a:schemeClr val="accent2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Module 7</a:t>
            </a:r>
            <a:b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1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8595360" y="4828032"/>
            <a:ext cx="387773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2D6A4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2</a:t>
            </a:r>
            <a:endParaRPr lang="en-US" sz="1600" b="1" dirty="0"/>
          </a:p>
        </p:txBody>
      </p:sp>
      <p:sp>
        <p:nvSpPr>
          <p:cNvPr id="4" name="Text 2"/>
          <p:cNvSpPr/>
          <p:nvPr/>
        </p:nvSpPr>
        <p:spPr>
          <a:xfrm>
            <a:off x="411480" y="10972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2A4A"/>
                </a:solidFill>
                <a:latin typeface="Times New Roman" pitchFamily="34" charset="0"/>
                <a:cs typeface="Times New Roman" pitchFamily="34" charset="-120"/>
              </a:rPr>
              <a:t>		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Project to Program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363668" y="969264"/>
            <a:ext cx="2826891" cy="3894713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75488" y="914400"/>
            <a:ext cx="731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26363" y="1341809"/>
            <a:ext cx="2724913" cy="3522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marR="0" indent="-285750">
              <a:buFont typeface="Wingdings" pitchFamily="2" charset="2"/>
              <a:buChar char="q"/>
            </a:pPr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the Programmatic scaling or transitioning from project-based to programmatic aid.</a:t>
            </a:r>
            <a:r>
              <a:rPr lang="en-US" sz="16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285750" marR="0" indent="-285750">
              <a:buFont typeface="Wingdings" pitchFamily="2" charset="2"/>
              <a:buChar char="q"/>
            </a:pPr>
            <a:endParaRPr lang="en-US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>
              <a:buNone/>
            </a:pPr>
            <a:endParaRPr lang="en-US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>
              <a:buNone/>
            </a:pPr>
            <a:endParaRPr lang="en-US" sz="16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marR="0" indent="-285750">
              <a:buFont typeface="Wingdings" pitchFamily="2" charset="2"/>
              <a:buChar char="q"/>
            </a:pPr>
            <a:r>
              <a:rPr lang="en-US" sz="16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shift consolidates isolated, short-term projects into a cohesive, long-term program framework to amplify systemic impact. </a:t>
            </a: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3429937" y="972463"/>
            <a:ext cx="5432154" cy="715979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709160" y="969264"/>
            <a:ext cx="290826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EFAF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192292" y="969264"/>
            <a:ext cx="5044931" cy="8772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Strategic Alignment &amp; Intent Lifecycle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2" name="Text 10"/>
          <p:cNvSpPr/>
          <p:nvPr/>
        </p:nvSpPr>
        <p:spPr>
          <a:xfrm>
            <a:off x="475488" y="2212848"/>
            <a:ext cx="731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867905" y="2212848"/>
            <a:ext cx="352121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437526" y="2084074"/>
            <a:ext cx="5432154" cy="671779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Governance Scale-up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641637" y="1836701"/>
            <a:ext cx="4389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918697" y="2267712"/>
            <a:ext cx="3950983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81925" y="3511296"/>
            <a:ext cx="370719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Shape 18"/>
          <p:cNvSpPr/>
          <p:nvPr/>
        </p:nvSpPr>
        <p:spPr>
          <a:xfrm>
            <a:off x="3437526" y="3140467"/>
            <a:ext cx="5432154" cy="66035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r>
              <a:rPr lang="en-US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03.  Structural &amp; Operational Integration</a:t>
            </a:r>
            <a:r>
              <a:rPr lang="en-US" sz="2800" dirty="0"/>
              <a:t> </a:t>
            </a:r>
          </a:p>
        </p:txBody>
      </p:sp>
      <p:sp>
        <p:nvSpPr>
          <p:cNvPr id="21" name="Text 19"/>
          <p:cNvSpPr/>
          <p:nvPr/>
        </p:nvSpPr>
        <p:spPr>
          <a:xfrm>
            <a:off x="4818888" y="3511296"/>
            <a:ext cx="731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EFAF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5577840" y="3511296"/>
            <a:ext cx="31546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23" name="Shape 18">
            <a:extLst>
              <a:ext uri="{FF2B5EF4-FFF2-40B4-BE49-F238E27FC236}">
                <a16:creationId xmlns:a16="http://schemas.microsoft.com/office/drawing/2014/main" id="{F5B8B3AE-E050-3C2C-1A6C-7AC1AF595B98}"/>
              </a:ext>
            </a:extLst>
          </p:cNvPr>
          <p:cNvSpPr/>
          <p:nvPr/>
        </p:nvSpPr>
        <p:spPr>
          <a:xfrm>
            <a:off x="3437526" y="4077283"/>
            <a:ext cx="5432154" cy="654781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Framework Unification (M&amp;E)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 13">
            <a:extLst>
              <a:ext uri="{FF2B5EF4-FFF2-40B4-BE49-F238E27FC236}">
                <a16:creationId xmlns:a16="http://schemas.microsoft.com/office/drawing/2014/main" id="{BF15D63F-EF91-BFA0-5FE9-3B59DE96C641}"/>
              </a:ext>
            </a:extLst>
          </p:cNvPr>
          <p:cNvSpPr/>
          <p:nvPr/>
        </p:nvSpPr>
        <p:spPr>
          <a:xfrm>
            <a:off x="3599366" y="839108"/>
            <a:ext cx="4389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 13">
            <a:extLst>
              <a:ext uri="{FF2B5EF4-FFF2-40B4-BE49-F238E27FC236}">
                <a16:creationId xmlns:a16="http://schemas.microsoft.com/office/drawing/2014/main" id="{588EFE77-4AF9-4A93-C180-1EB6B78FF98D}"/>
              </a:ext>
            </a:extLst>
          </p:cNvPr>
          <p:cNvSpPr/>
          <p:nvPr/>
        </p:nvSpPr>
        <p:spPr>
          <a:xfrm>
            <a:off x="3566161" y="4095937"/>
            <a:ext cx="536709" cy="636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EFAF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04.</a:t>
            </a:r>
            <a:r>
              <a:rPr lang="en-US" sz="2000" b="1" dirty="0">
                <a:solidFill>
                  <a:srgbClr val="FEFAF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 13">
            <a:extLst>
              <a:ext uri="{FF2B5EF4-FFF2-40B4-BE49-F238E27FC236}">
                <a16:creationId xmlns:a16="http://schemas.microsoft.com/office/drawing/2014/main" id="{E182D435-FD41-D234-1825-C47F9D296497}"/>
              </a:ext>
            </a:extLst>
          </p:cNvPr>
          <p:cNvSpPr/>
          <p:nvPr/>
        </p:nvSpPr>
        <p:spPr>
          <a:xfrm>
            <a:off x="3627766" y="2181270"/>
            <a:ext cx="43891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Shape 29">
            <a:extLst>
              <a:ext uri="{FF2B5EF4-FFF2-40B4-BE49-F238E27FC236}">
                <a16:creationId xmlns:a16="http://schemas.microsoft.com/office/drawing/2014/main" id="{AF1A8E00-4999-2C32-230C-FF5CAD3BD63C}"/>
              </a:ext>
            </a:extLst>
          </p:cNvPr>
          <p:cNvSpPr/>
          <p:nvPr/>
        </p:nvSpPr>
        <p:spPr>
          <a:xfrm flipH="1">
            <a:off x="8874020" y="969264"/>
            <a:ext cx="45719" cy="37628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">
            <a:extLst>
              <a:ext uri="{FF2B5EF4-FFF2-40B4-BE49-F238E27FC236}">
                <a16:creationId xmlns:a16="http://schemas.microsoft.com/office/drawing/2014/main" id="{D1D1C046-450D-6BFD-354D-58AD34CAD220}"/>
              </a:ext>
            </a:extLst>
          </p:cNvPr>
          <p:cNvSpPr/>
          <p:nvPr/>
        </p:nvSpPr>
        <p:spPr>
          <a:xfrm>
            <a:off x="255722" y="1247613"/>
            <a:ext cx="4217864" cy="302217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pPr marL="285750" indent="-285750">
              <a:buSzPct val="100000"/>
              <a:buFont typeface="Wingdings" pitchFamily="2" charset="2"/>
              <a:buChar char="q"/>
            </a:pPr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RM evolved from traditional transactional fundraising into a strategic process of co-investing financial and non-financial resources to achieve a shared vision.</a:t>
            </a:r>
          </a:p>
          <a:p>
            <a:pPr marL="342900" indent="-342900">
              <a:buSzPct val="100000"/>
              <a:buChar char="•"/>
            </a:pPr>
            <a:endParaRPr lang="en-US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SzPct val="100000"/>
              <a:buChar char="•"/>
            </a:pPr>
            <a:endParaRPr lang="en-US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SzPct val="100000"/>
              <a:buFont typeface="Wingdings" pitchFamily="2" charset="2"/>
              <a:buChar char="q"/>
            </a:pPr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Instead of one partner simply acting as a "donor," partners operate as equal stakeholders who pool assets to address complex challenges that no single organization could solve alone.</a:t>
            </a:r>
          </a:p>
        </p:txBody>
      </p:sp>
      <p:sp>
        <p:nvSpPr>
          <p:cNvPr id="3" name="Shape 5">
            <a:extLst>
              <a:ext uri="{FF2B5EF4-FFF2-40B4-BE49-F238E27FC236}">
                <a16:creationId xmlns:a16="http://schemas.microsoft.com/office/drawing/2014/main" id="{C38CB20E-EBAB-117B-C1CA-3011C8CE0F34}"/>
              </a:ext>
            </a:extLst>
          </p:cNvPr>
          <p:cNvSpPr/>
          <p:nvPr/>
        </p:nvSpPr>
        <p:spPr>
          <a:xfrm>
            <a:off x="4349601" y="2343034"/>
            <a:ext cx="4251960" cy="262115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1.Strategic Alignment and Shared Planning</a:t>
            </a:r>
          </a:p>
          <a:p>
            <a:endParaRPr lang="en-US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SzPct val="100000"/>
            </a:pPr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Early Co-Design and Engagement</a:t>
            </a:r>
          </a:p>
          <a:p>
            <a:pPr>
              <a:buSzPct val="100000"/>
            </a:pPr>
            <a:endParaRPr lang="en-US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SzPct val="100000"/>
            </a:pPr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Diversification of Sourcing Streams </a:t>
            </a:r>
          </a:p>
          <a:p>
            <a:endParaRPr lang="en-US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Due Diligence and Governance Setup</a:t>
            </a:r>
          </a:p>
          <a:p>
            <a:endParaRPr lang="en-US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Relationship Mgt and Impact Reporting</a:t>
            </a:r>
          </a:p>
        </p:txBody>
      </p:sp>
      <p:sp>
        <p:nvSpPr>
          <p:cNvPr id="4" name="Shape 0">
            <a:extLst>
              <a:ext uri="{FF2B5EF4-FFF2-40B4-BE49-F238E27FC236}">
                <a16:creationId xmlns:a16="http://schemas.microsoft.com/office/drawing/2014/main" id="{95A85E28-EC4A-0B15-EF5A-AA08A833CE38}"/>
              </a:ext>
            </a:extLst>
          </p:cNvPr>
          <p:cNvSpPr/>
          <p:nvPr/>
        </p:nvSpPr>
        <p:spPr>
          <a:xfrm>
            <a:off x="238674" y="488196"/>
            <a:ext cx="8469824" cy="603659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 </a:t>
            </a:r>
            <a:r>
              <a:rPr lang="en-US" sz="20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Mobilisation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Shape 29">
            <a:extLst>
              <a:ext uri="{FF2B5EF4-FFF2-40B4-BE49-F238E27FC236}">
                <a16:creationId xmlns:a16="http://schemas.microsoft.com/office/drawing/2014/main" id="{297315BE-648D-0711-BB7F-CD572A05CF8F}"/>
              </a:ext>
            </a:extLst>
          </p:cNvPr>
          <p:cNvSpPr/>
          <p:nvPr/>
        </p:nvSpPr>
        <p:spPr>
          <a:xfrm flipH="1">
            <a:off x="8708498" y="488196"/>
            <a:ext cx="73772" cy="4363204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1">
            <a:extLst>
              <a:ext uri="{FF2B5EF4-FFF2-40B4-BE49-F238E27FC236}">
                <a16:creationId xmlns:a16="http://schemas.microsoft.com/office/drawing/2014/main" id="{6EF62D7A-7F4D-11E9-0990-C433B1DDCAB0}"/>
              </a:ext>
            </a:extLst>
          </p:cNvPr>
          <p:cNvSpPr/>
          <p:nvPr/>
        </p:nvSpPr>
        <p:spPr>
          <a:xfrm>
            <a:off x="8426429" y="4851400"/>
            <a:ext cx="497437" cy="341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2D6A4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3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33833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439912" y="4816815"/>
            <a:ext cx="457200" cy="2569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b="1" dirty="0">
                <a:solidFill>
                  <a:srgbClr val="2D6A4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365760" y="91440"/>
            <a:ext cx="25603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Facilitation as a Tool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50292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R="0" lvl="0" algn="ctr"/>
            <a:r>
              <a:rPr lang="en-US" sz="2800" b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en-US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294468" y="1331468"/>
            <a:ext cx="8469824" cy="7463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20040" y="1232367"/>
            <a:ext cx="8458200" cy="803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functions as a structured ecosystem of rules, roles, and agreements that enables separate organizations to collaborate effectively</a:t>
            </a:r>
          </a:p>
        </p:txBody>
      </p:sp>
      <p:sp>
        <p:nvSpPr>
          <p:cNvPr id="9" name="Shape 7"/>
          <p:cNvSpPr/>
          <p:nvPr/>
        </p:nvSpPr>
        <p:spPr>
          <a:xfrm>
            <a:off x="574865" y="2367424"/>
            <a:ext cx="2514600" cy="2592034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01. </a:t>
            </a:r>
          </a:p>
          <a:p>
            <a:pPr>
              <a:lnSpc>
                <a:spcPct val="200000"/>
              </a:lnSpc>
            </a:pPr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Governance and Structural Alignment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320040" y="2322576"/>
            <a:ext cx="19933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21564" y="2660904"/>
            <a:ext cx="181051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198733" y="2356943"/>
            <a:ext cx="2549705" cy="2592034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468880" y="2322576"/>
            <a:ext cx="19933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EFAF2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02.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665698" y="2779776"/>
            <a:ext cx="1887576" cy="1862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Legal Formalization and Contractual Grounding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5857620" y="2367424"/>
            <a:ext cx="2542576" cy="2581553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916168" y="2367424"/>
            <a:ext cx="1993392" cy="36483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EFAF2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03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6298979" y="2613634"/>
            <a:ext cx="1610581" cy="196084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 Allocation and</a:t>
            </a:r>
          </a:p>
          <a:p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Value Management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23" name="Text 21"/>
          <p:cNvSpPr/>
          <p:nvPr/>
        </p:nvSpPr>
        <p:spPr>
          <a:xfrm>
            <a:off x="6858000" y="2816352"/>
            <a:ext cx="181051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6858000" y="3520440"/>
            <a:ext cx="1810512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4" name="Shape 0">
            <a:extLst>
              <a:ext uri="{FF2B5EF4-FFF2-40B4-BE49-F238E27FC236}">
                <a16:creationId xmlns:a16="http://schemas.microsoft.com/office/drawing/2014/main" id="{C088D18A-4AFB-209D-4CBC-7FC542E532C5}"/>
              </a:ext>
            </a:extLst>
          </p:cNvPr>
          <p:cNvSpPr/>
          <p:nvPr/>
        </p:nvSpPr>
        <p:spPr>
          <a:xfrm>
            <a:off x="294468" y="601047"/>
            <a:ext cx="8495396" cy="54612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Institutional Policy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Shape 29">
            <a:extLst>
              <a:ext uri="{FF2B5EF4-FFF2-40B4-BE49-F238E27FC236}">
                <a16:creationId xmlns:a16="http://schemas.microsoft.com/office/drawing/2014/main" id="{FE5DB758-9921-0721-8F66-BC7385FCFB2D}"/>
              </a:ext>
            </a:extLst>
          </p:cNvPr>
          <p:cNvSpPr/>
          <p:nvPr/>
        </p:nvSpPr>
        <p:spPr>
          <a:xfrm flipH="1">
            <a:off x="8756981" y="592213"/>
            <a:ext cx="45719" cy="4153523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EFA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435341" y="486491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b="1" dirty="0">
                <a:solidFill>
                  <a:srgbClr val="2D6A4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5</a:t>
            </a:r>
            <a:endParaRPr lang="en-US" b="1" dirty="0"/>
          </a:p>
        </p:txBody>
      </p:sp>
      <p:sp>
        <p:nvSpPr>
          <p:cNvPr id="6" name="Text 4"/>
          <p:cNvSpPr/>
          <p:nvPr/>
        </p:nvSpPr>
        <p:spPr>
          <a:xfrm>
            <a:off x="251461" y="181999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 Transfer</a:t>
            </a:r>
            <a:endParaRPr lang="en-US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 flipH="1">
            <a:off x="354720" y="1794510"/>
            <a:ext cx="84399" cy="982979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0060" y="1822415"/>
            <a:ext cx="8183882" cy="9418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0058" y="1994101"/>
            <a:ext cx="3886200" cy="3490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Core Stages of the Transfer Process </a:t>
            </a:r>
          </a:p>
        </p:txBody>
      </p:sp>
      <p:sp>
        <p:nvSpPr>
          <p:cNvPr id="17" name="Shape 15"/>
          <p:cNvSpPr/>
          <p:nvPr/>
        </p:nvSpPr>
        <p:spPr>
          <a:xfrm>
            <a:off x="320039" y="2987291"/>
            <a:ext cx="116585" cy="886703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22908" y="2974861"/>
            <a:ext cx="8231888" cy="899133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9204" y="3218687"/>
            <a:ext cx="3886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Methods of Transfer </a:t>
            </a:r>
          </a:p>
        </p:txBody>
      </p:sp>
      <p:sp>
        <p:nvSpPr>
          <p:cNvPr id="26" name="Shape 24"/>
          <p:cNvSpPr/>
          <p:nvPr/>
        </p:nvSpPr>
        <p:spPr>
          <a:xfrm>
            <a:off x="347471" y="4069080"/>
            <a:ext cx="89154" cy="9875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54911" y="4129901"/>
            <a:ext cx="8174737" cy="899133"/>
          </a:xfrm>
          <a:prstGeom prst="rect">
            <a:avLst/>
          </a:prstGeom>
          <a:solidFill>
            <a:srgbClr val="FFFFFF"/>
          </a:solidFill>
          <a:ln w="12700">
            <a:solidFill>
              <a:srgbClr val="E8D5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14352" y="4357116"/>
            <a:ext cx="3886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Enablers and Success Factors </a:t>
            </a:r>
          </a:p>
        </p:txBody>
      </p:sp>
      <p:sp>
        <p:nvSpPr>
          <p:cNvPr id="31" name="Shape 29"/>
          <p:cNvSpPr/>
          <p:nvPr/>
        </p:nvSpPr>
        <p:spPr>
          <a:xfrm flipH="1">
            <a:off x="8736263" y="670444"/>
            <a:ext cx="45719" cy="409815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22909" y="891553"/>
            <a:ext cx="8183883" cy="8458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just"/>
            <a:r>
              <a:rPr lang="en-US" dirty="0"/>
              <a:t>Is a systematic process of sharing, absorbing, and integrating expertise, skills, and data between collaborating organizations. Shifting capabilities from a source partner to a receiving one to foster innovation, efficiency/ commercial growth. </a:t>
            </a:r>
            <a:r>
              <a:rPr lang="en-US" sz="1400" dirty="0"/>
              <a:t> 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hape 24">
            <a:extLst>
              <a:ext uri="{FF2B5EF4-FFF2-40B4-BE49-F238E27FC236}">
                <a16:creationId xmlns:a16="http://schemas.microsoft.com/office/drawing/2014/main" id="{2E03556B-2805-FC98-2D64-9ED69CBBD9AE}"/>
              </a:ext>
            </a:extLst>
          </p:cNvPr>
          <p:cNvSpPr/>
          <p:nvPr/>
        </p:nvSpPr>
        <p:spPr>
          <a:xfrm flipH="1">
            <a:off x="370095" y="879122"/>
            <a:ext cx="66528" cy="8458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595360" y="482803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2D6A4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365760" y="91440"/>
            <a:ext cx="25603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Facilitation as a Tool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358902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 Review and renewal</a:t>
            </a:r>
            <a:endParaRPr lang="en-US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365760" y="1168146"/>
            <a:ext cx="8412480" cy="97840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pPr algn="just"/>
            <a:r>
              <a:rPr lang="en-US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a </a:t>
            </a:r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structured evaluation process used by organizations to measure the performance, health, and alignment of a joint collaboration. It ensures that both sides continue to bring mutual value and achieve their shared strategic goals </a:t>
            </a:r>
          </a:p>
          <a:p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365760" y="1110996"/>
            <a:ext cx="8252460" cy="9784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en-US" sz="14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365760" y="2272284"/>
            <a:ext cx="1947672" cy="278434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20040" y="2322576"/>
            <a:ext cx="687493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01.</a:t>
            </a:r>
            <a:endParaRPr lang="en-US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11479" y="2770632"/>
            <a:ext cx="1349588" cy="2057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Planning and </a:t>
            </a:r>
          </a:p>
          <a:p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Gathering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3" name="Shape 11"/>
          <p:cNvSpPr/>
          <p:nvPr/>
        </p:nvSpPr>
        <p:spPr>
          <a:xfrm>
            <a:off x="2468880" y="2267712"/>
            <a:ext cx="1993392" cy="2784348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468880" y="2322576"/>
            <a:ext cx="19933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FEFAF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2404872" y="2948940"/>
            <a:ext cx="2057400" cy="3977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2486152" y="2265426"/>
            <a:ext cx="1857248" cy="235229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Individual Self-Evaluation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" name="Shape 15"/>
          <p:cNvSpPr/>
          <p:nvPr/>
        </p:nvSpPr>
        <p:spPr>
          <a:xfrm>
            <a:off x="4695444" y="2217420"/>
            <a:ext cx="1993392" cy="27889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 rot="250589">
            <a:off x="4746057" y="2335955"/>
            <a:ext cx="1835467" cy="23849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03. Joint Performance Analysis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/>
              <a:t>04. Strategic Alignment &amp; Problem Solving</a:t>
            </a:r>
            <a:r>
              <a:rPr lang="en-US" dirty="0"/>
              <a:t>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6812280" y="2252557"/>
            <a:ext cx="2011680" cy="278892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766560" y="2322576"/>
            <a:ext cx="19933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EFAF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05.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6812280" y="3242564"/>
            <a:ext cx="1810512" cy="198653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Documentation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and Action Planning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Measuring Impact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274320" y="3749040"/>
            <a:ext cx="1808480" cy="100584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3977640"/>
            <a:ext cx="1874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274320" y="4800600"/>
            <a:ext cx="1874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606040" y="3474720"/>
            <a:ext cx="1737361" cy="12801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3633555"/>
            <a:ext cx="1808480" cy="11213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Defining Co-Produced Goals &amp; Shared Frameworks</a:t>
            </a:r>
            <a:r>
              <a:rPr lang="en-US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8" name="Text 6"/>
          <p:cNvSpPr/>
          <p:nvPr/>
        </p:nvSpPr>
        <p:spPr>
          <a:xfrm>
            <a:off x="2606040" y="4773168"/>
            <a:ext cx="1874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800600" y="3335273"/>
            <a:ext cx="1874520" cy="1419606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3383280"/>
            <a:ext cx="1202267" cy="137159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Executing Multi-Source Data Collection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1" name="Text 9"/>
          <p:cNvSpPr/>
          <p:nvPr/>
        </p:nvSpPr>
        <p:spPr>
          <a:xfrm>
            <a:off x="4800600" y="4773168"/>
            <a:ext cx="1874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888904" y="3275838"/>
            <a:ext cx="1797896" cy="1524761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942032" y="2491358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4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995160" y="4773168"/>
            <a:ext cx="1874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B85042"/>
                </a:solidFill>
                <a:latin typeface="Calibri" pitchFamily="34" charset="0"/>
                <a:cs typeface="Calibri" pitchFamily="34" charset="-120"/>
              </a:rPr>
              <a:t>04 &amp; 05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365760" y="822960"/>
            <a:ext cx="8412480" cy="18288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78" y="1037844"/>
            <a:ext cx="8563189" cy="5715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Font typeface="Wingdings" pitchFamily="2" charset="2"/>
              <a:buChar char="q"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Collaborative process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where multiple organizations combine resources to track, evaluate, and prove the shared value of their joint initiatives.</a:t>
            </a:r>
          </a:p>
        </p:txBody>
      </p:sp>
      <p:sp>
        <p:nvSpPr>
          <p:cNvPr id="17" name="Text 15"/>
          <p:cNvSpPr/>
          <p:nvPr/>
        </p:nvSpPr>
        <p:spPr>
          <a:xfrm>
            <a:off x="411479" y="1828800"/>
            <a:ext cx="8366761" cy="45034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Aligning different organizational cultures, systems, and data expectations. </a:t>
            </a:r>
          </a:p>
        </p:txBody>
      </p:sp>
      <p:sp>
        <p:nvSpPr>
          <p:cNvPr id="20" name="Shape 1">
            <a:extLst>
              <a:ext uri="{FF2B5EF4-FFF2-40B4-BE49-F238E27FC236}">
                <a16:creationId xmlns:a16="http://schemas.microsoft.com/office/drawing/2014/main" id="{606248A7-4533-B965-869C-D36DA899E468}"/>
              </a:ext>
            </a:extLst>
          </p:cNvPr>
          <p:cNvSpPr/>
          <p:nvPr/>
        </p:nvSpPr>
        <p:spPr>
          <a:xfrm>
            <a:off x="6888904" y="2231135"/>
            <a:ext cx="1797896" cy="909785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1" name="Text 5">
            <a:extLst>
              <a:ext uri="{FF2B5EF4-FFF2-40B4-BE49-F238E27FC236}">
                <a16:creationId xmlns:a16="http://schemas.microsoft.com/office/drawing/2014/main" id="{BA2C1AF8-5DC1-C51C-9D73-26B39D9466C0}"/>
              </a:ext>
            </a:extLst>
          </p:cNvPr>
          <p:cNvSpPr/>
          <p:nvPr/>
        </p:nvSpPr>
        <p:spPr>
          <a:xfrm>
            <a:off x="2599690" y="3474720"/>
            <a:ext cx="1314873" cy="1389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Establishing Common Standards &amp; Systems</a:t>
            </a:r>
            <a:r>
              <a:rPr lang="en-US" sz="1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22" name="Text 11">
            <a:extLst>
              <a:ext uri="{FF2B5EF4-FFF2-40B4-BE49-F238E27FC236}">
                <a16:creationId xmlns:a16="http://schemas.microsoft.com/office/drawing/2014/main" id="{60735E1F-E90D-6400-9F52-5747400D5AF8}"/>
              </a:ext>
            </a:extLst>
          </p:cNvPr>
          <p:cNvSpPr/>
          <p:nvPr/>
        </p:nvSpPr>
        <p:spPr>
          <a:xfrm>
            <a:off x="6888904" y="2401255"/>
            <a:ext cx="1526963" cy="68465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Evaluating Partnership health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 11">
            <a:extLst>
              <a:ext uri="{FF2B5EF4-FFF2-40B4-BE49-F238E27FC236}">
                <a16:creationId xmlns:a16="http://schemas.microsoft.com/office/drawing/2014/main" id="{761B7843-127C-149C-03A2-0AB8678EE293}"/>
              </a:ext>
            </a:extLst>
          </p:cNvPr>
          <p:cNvSpPr/>
          <p:nvPr/>
        </p:nvSpPr>
        <p:spPr>
          <a:xfrm>
            <a:off x="6888904" y="3633555"/>
            <a:ext cx="1501139" cy="10046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Sharing Lessons &amp; Proving Accountability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24" name="Text 1">
            <a:extLst>
              <a:ext uri="{FF2B5EF4-FFF2-40B4-BE49-F238E27FC236}">
                <a16:creationId xmlns:a16="http://schemas.microsoft.com/office/drawing/2014/main" id="{5BEFA00F-AB0F-490A-48A5-6DAB351AC72A}"/>
              </a:ext>
            </a:extLst>
          </p:cNvPr>
          <p:cNvSpPr/>
          <p:nvPr/>
        </p:nvSpPr>
        <p:spPr>
          <a:xfrm>
            <a:off x="8595360" y="482803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2D6A4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Shape 29">
            <a:extLst>
              <a:ext uri="{FF2B5EF4-FFF2-40B4-BE49-F238E27FC236}">
                <a16:creationId xmlns:a16="http://schemas.microsoft.com/office/drawing/2014/main" id="{C7ED5ECC-BBEB-43DE-831A-BAB53C238DCA}"/>
              </a:ext>
            </a:extLst>
          </p:cNvPr>
          <p:cNvSpPr/>
          <p:nvPr/>
        </p:nvSpPr>
        <p:spPr>
          <a:xfrm flipH="1">
            <a:off x="8889405" y="882396"/>
            <a:ext cx="45719" cy="3945636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EB47B-ABD4-6660-76D6-61FDE3C62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16CAD00-CE37-3415-6C2D-71E094255C11}"/>
              </a:ext>
            </a:extLst>
          </p:cNvPr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F8E0F53-C7B5-1151-85EB-C8F9E4752CC7}"/>
              </a:ext>
            </a:extLst>
          </p:cNvPr>
          <p:cNvSpPr/>
          <p:nvPr/>
        </p:nvSpPr>
        <p:spPr>
          <a:xfrm>
            <a:off x="7315200" y="82295"/>
            <a:ext cx="3657600" cy="3278125"/>
          </a:xfrm>
          <a:prstGeom prst="ellipse">
            <a:avLst/>
          </a:prstGeom>
          <a:solidFill>
            <a:srgbClr val="D4A017">
              <a:alpha val="45000"/>
            </a:srgbClr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A61A0EDE-D2F3-237F-ABB8-4AA281767595}"/>
              </a:ext>
            </a:extLst>
          </p:cNvPr>
          <p:cNvSpPr/>
          <p:nvPr/>
        </p:nvSpPr>
        <p:spPr>
          <a:xfrm>
            <a:off x="7223760" y="2743200"/>
            <a:ext cx="2560320" cy="2560320"/>
          </a:xfrm>
          <a:prstGeom prst="ellipse">
            <a:avLst/>
          </a:prstGeom>
          <a:solidFill>
            <a:srgbClr val="1A4731">
              <a:alpha val="40000"/>
            </a:srgbClr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53047F31-7943-03B4-F13F-C33213B680AF}"/>
              </a:ext>
            </a:extLst>
          </p:cNvPr>
          <p:cNvSpPr/>
          <p:nvPr/>
        </p:nvSpPr>
        <p:spPr>
          <a:xfrm>
            <a:off x="784461" y="472303"/>
            <a:ext cx="7634177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Sustainability and in</a:t>
            </a:r>
            <a:endParaRPr lang="en-US" sz="48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3BA11ADF-89E1-6CAC-EA98-73025DD20EE8}"/>
              </a:ext>
            </a:extLst>
          </p:cNvPr>
          <p:cNvSpPr/>
          <p:nvPr/>
        </p:nvSpPr>
        <p:spPr>
          <a:xfrm>
            <a:off x="457200" y="1874520"/>
            <a:ext cx="6858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5627E178-26A1-1FE0-BDCE-BE7E22D8C5E5}"/>
              </a:ext>
            </a:extLst>
          </p:cNvPr>
          <p:cNvSpPr/>
          <p:nvPr/>
        </p:nvSpPr>
        <p:spPr>
          <a:xfrm>
            <a:off x="386279" y="2586853"/>
            <a:ext cx="4389120" cy="54864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34D8CAB1-145D-4140-904A-AD8AC26105E1}"/>
              </a:ext>
            </a:extLst>
          </p:cNvPr>
          <p:cNvSpPr/>
          <p:nvPr/>
        </p:nvSpPr>
        <p:spPr>
          <a:xfrm>
            <a:off x="457200" y="288036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C63F7E-3B96-8839-5140-4A39C9F7DB90}"/>
              </a:ext>
            </a:extLst>
          </p:cNvPr>
          <p:cNvSpPr txBox="1"/>
          <p:nvPr/>
        </p:nvSpPr>
        <p:spPr>
          <a:xfrm>
            <a:off x="121103" y="4768817"/>
            <a:ext cx="24597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Sarah Akello </a:t>
            </a:r>
            <a:r>
              <a:rPr lang="en-US" sz="1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Esimu</a:t>
            </a:r>
            <a:r>
              <a:rPr lang="en-US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PhD</a:t>
            </a:r>
            <a:br>
              <a:rPr lang="en-US" sz="18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849555-ABC3-AD9C-FD65-CEAFF412C329}"/>
              </a:ext>
            </a:extLst>
          </p:cNvPr>
          <p:cNvSpPr txBox="1"/>
          <p:nvPr/>
        </p:nvSpPr>
        <p:spPr>
          <a:xfrm>
            <a:off x="386279" y="1538056"/>
            <a:ext cx="7495087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Module 8: Practical skills and tools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sz="2400" b="1" dirty="0"/>
          </a:p>
          <a:p>
            <a:endParaRPr lang="en-US" sz="24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 err="1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Partcipants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will be split in 4 groups to demonstrate</a:t>
            </a:r>
          </a:p>
          <a:p>
            <a:r>
              <a:rPr lang="en-US" b="1" dirty="0"/>
              <a:t>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Stakeholder mapping exercise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q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MoU drafting clinic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q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Proposal writing lab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q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Negotiation role-play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lvl="0" indent="-285750">
              <a:buFont typeface="Wingdings" pitchFamily="2" charset="2"/>
              <a:buChar char="q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Partnership Health Score card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 3">
            <a:extLst>
              <a:ext uri="{FF2B5EF4-FFF2-40B4-BE49-F238E27FC236}">
                <a16:creationId xmlns:a16="http://schemas.microsoft.com/office/drawing/2014/main" id="{8CD98349-3199-194F-A7FA-3DE9667BC793}"/>
              </a:ext>
            </a:extLst>
          </p:cNvPr>
          <p:cNvSpPr/>
          <p:nvPr/>
        </p:nvSpPr>
        <p:spPr>
          <a:xfrm>
            <a:off x="457200" y="7772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964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457200" y="3200400"/>
            <a:ext cx="2926080" cy="2926080"/>
          </a:xfrm>
          <a:prstGeom prst="ellipse">
            <a:avLst/>
          </a:prstGeom>
          <a:solidFill>
            <a:srgbClr val="1A4731">
              <a:alpha val="35000"/>
            </a:srgbClr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315200" y="-491296"/>
            <a:ext cx="2743200" cy="2743200"/>
          </a:xfrm>
          <a:prstGeom prst="ellipse">
            <a:avLst/>
          </a:prstGeom>
          <a:solidFill>
            <a:srgbClr val="D4A017">
              <a:alpha val="40000"/>
            </a:srgbClr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62397" y="2025395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C000"/>
                </a:solidFill>
                <a:latin typeface="Times New Roman" pitchFamily="34" charset="0"/>
                <a:ea typeface="Times New Roman" pitchFamily="34" charset="-122"/>
                <a:cs typeface="Times New Roman" pitchFamily="34" charset="-120"/>
              </a:rPr>
              <a:t>Thank You for Listening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2926080" y="1920240"/>
            <a:ext cx="3291840" cy="64008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29">
            <a:extLst>
              <a:ext uri="{FF2B5EF4-FFF2-40B4-BE49-F238E27FC236}">
                <a16:creationId xmlns:a16="http://schemas.microsoft.com/office/drawing/2014/main" id="{4C4B8F4B-C4B4-211E-E85C-0AA4245FABBF}"/>
              </a:ext>
            </a:extLst>
          </p:cNvPr>
          <p:cNvSpPr/>
          <p:nvPr/>
        </p:nvSpPr>
        <p:spPr>
          <a:xfrm>
            <a:off x="8641081" y="2332495"/>
            <a:ext cx="45719" cy="258146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</TotalTime>
  <Words>476</Words>
  <Application>Microsoft Macintosh PowerPoint</Application>
  <PresentationFormat>On-screen Show (16:9)</PresentationFormat>
  <Paragraphs>115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Facilitating Learning in Higher Education and Adult Contexts</dc:title>
  <dc:subject>PptxGenJS Presentation</dc:subject>
  <dc:creator>PptxGenJS</dc:creator>
  <cp:lastModifiedBy>Dr Sarah</cp:lastModifiedBy>
  <cp:revision>30</cp:revision>
  <dcterms:created xsi:type="dcterms:W3CDTF">2026-05-10T07:09:10Z</dcterms:created>
  <dcterms:modified xsi:type="dcterms:W3CDTF">2026-05-25T19:45:27Z</dcterms:modified>
</cp:coreProperties>
</file>