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9" r:id="rId4"/>
    <p:sldId id="258" r:id="rId5"/>
    <p:sldId id="259" r:id="rId6"/>
    <p:sldId id="270" r:id="rId7"/>
    <p:sldId id="260" r:id="rId8"/>
    <p:sldId id="271" r:id="rId9"/>
    <p:sldId id="263" r:id="rId10"/>
    <p:sldId id="272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/>
    <p:restoredTop sz="94610"/>
  </p:normalViewPr>
  <p:slideViewPr>
    <p:cSldViewPr snapToGrid="0" snapToObjects="1">
      <p:cViewPr varScale="1">
        <p:scale>
          <a:sx n="160" d="100"/>
          <a:sy n="160" d="100"/>
        </p:scale>
        <p:origin x="1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98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B9AF4-AE60-3A26-A723-78ADCE2B3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892546-8AA5-4B80-D034-80D6DE1EB0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B0E121-52E8-96DB-7724-2CFAB82710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37ED0-B3AC-92A9-1AC6-90755BBB16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3517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3606AA-ACC9-7A25-2BA2-0A5BC8694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605C54-AA1E-4836-C0CE-C237166F2F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353908-3320-01C3-7FA5-F523D69444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97CBA2-E14A-E580-9159-38F599ED6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008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7DB12-9A6C-0FD6-DB45-536672987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0AA152-7491-FB1C-2CFA-538282B99A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506AD6-382C-4DE7-2F00-DE326E83B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F6502-ABE2-0563-19E8-BAA0FE0B5A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04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3657600" cy="365760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385638" y="3246120"/>
            <a:ext cx="2743200" cy="27432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218621" y="1048191"/>
            <a:ext cx="140103" cy="1972179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10888" y="902970"/>
            <a:ext cx="7774388" cy="12115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for Research capacity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791456" y="2920773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| module 5 &amp; 6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-63226" y="4522251"/>
            <a:ext cx="1743720" cy="336342"/>
          </a:xfrm>
          <a:prstGeom prst="roundRect">
            <a:avLst>
              <a:gd name="adj" fmla="val 22222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Dr. Sarah Akello</a:t>
            </a:r>
          </a:p>
        </p:txBody>
      </p:sp>
      <p:sp>
        <p:nvSpPr>
          <p:cNvPr id="8" name="Text 6"/>
          <p:cNvSpPr/>
          <p:nvPr/>
        </p:nvSpPr>
        <p:spPr>
          <a:xfrm>
            <a:off x="68580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697480" y="37490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4892040" y="3507718"/>
            <a:ext cx="1828800" cy="411480"/>
          </a:xfrm>
          <a:prstGeom prst="roundRect">
            <a:avLst>
              <a:gd name="adj" fmla="val 22222"/>
            </a:avLst>
          </a:prstGeom>
          <a:solidFill>
            <a:srgbClr val="FFFFFF">
              <a:alpha val="15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2" y="3475536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r>
              <a:rPr lang="en-US" b="1" baseline="30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05.2026</a:t>
            </a:r>
            <a:endParaRPr lang="en-US" sz="1800" dirty="0"/>
          </a:p>
        </p:txBody>
      </p:sp>
      <p:pic>
        <p:nvPicPr>
          <p:cNvPr id="13" name="Content Placeholder 6">
            <a:extLst>
              <a:ext uri="{FF2B5EF4-FFF2-40B4-BE49-F238E27FC236}">
                <a16:creationId xmlns:a16="http://schemas.microsoft.com/office/drawing/2014/main" id="{382C84F6-13E3-EC08-A8FE-DC4FC2CFBAE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650" y="3109219"/>
            <a:ext cx="1743720" cy="14130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5BC53D2-440B-DB9E-F430-4FB0C82E7AB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2"/>
          <a:stretch/>
        </p:blipFill>
        <p:spPr bwMode="auto">
          <a:xfrm>
            <a:off x="8158866" y="4506551"/>
            <a:ext cx="979170" cy="6278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8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3657600" cy="365760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592124" y="1940118"/>
            <a:ext cx="3379305" cy="114598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400" normalizeH="0" baseline="0" noProof="0" dirty="0">
                <a:ln>
                  <a:noFill/>
                </a:ln>
                <a:solidFill>
                  <a:srgbClr val="F4A26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 FOR LISTENING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Text 3"/>
          <p:cNvSpPr/>
          <p:nvPr/>
        </p:nvSpPr>
        <p:spPr>
          <a:xfrm>
            <a:off x="548640" y="35204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A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partnership research capacity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348615" y="937160"/>
            <a:ext cx="274320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363276" y="933707"/>
            <a:ext cx="274320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31470" y="1079091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lang="en-GB" b="1" dirty="0"/>
              <a:t>    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proposal writing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4"/>
          <p:cNvSpPr/>
          <p:nvPr/>
        </p:nvSpPr>
        <p:spPr>
          <a:xfrm>
            <a:off x="32004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22798" y="1874520"/>
            <a:ext cx="254044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Initial Planning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6"/>
          <p:cNvSpPr/>
          <p:nvPr/>
        </p:nvSpPr>
        <p:spPr>
          <a:xfrm>
            <a:off x="320040" y="2397566"/>
            <a:ext cx="2654742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Communication &amp;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 7"/>
          <p:cNvSpPr/>
          <p:nvPr/>
        </p:nvSpPr>
        <p:spPr>
          <a:xfrm>
            <a:off x="558579" y="3117706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Coordination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485775" y="3808974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b="1" kern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 Allocation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3246120" y="914400"/>
            <a:ext cx="274320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46120" y="914400"/>
            <a:ext cx="2743200" cy="6400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1079090"/>
            <a:ext cx="2743200" cy="3291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infrastructure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4" name="Text 12"/>
          <p:cNvSpPr/>
          <p:nvPr/>
        </p:nvSpPr>
        <p:spPr>
          <a:xfrm>
            <a:off x="324612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3337561" y="174183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Access Modalities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6" name="Text 14"/>
          <p:cNvSpPr/>
          <p:nvPr/>
        </p:nvSpPr>
        <p:spPr>
          <a:xfrm>
            <a:off x="3314700" y="2294126"/>
            <a:ext cx="2606040" cy="64415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Governance &amp; Allocation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 15"/>
          <p:cNvSpPr/>
          <p:nvPr/>
        </p:nvSpPr>
        <p:spPr>
          <a:xfrm>
            <a:off x="3320415" y="3056133"/>
            <a:ext cx="276034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4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b="1" dirty="0"/>
              <a:t>Data &amp; Intellectual Property 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406141" y="3749040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6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</a:t>
            </a:r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Coordination Platforms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Shape 17"/>
          <p:cNvSpPr/>
          <p:nvPr/>
        </p:nvSpPr>
        <p:spPr>
          <a:xfrm>
            <a:off x="6172200" y="914400"/>
            <a:ext cx="274320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143625" y="932688"/>
            <a:ext cx="2743200" cy="6400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172200" y="914400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co-supervision and mentorship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2" name="Text 20"/>
          <p:cNvSpPr/>
          <p:nvPr/>
        </p:nvSpPr>
        <p:spPr>
          <a:xfrm>
            <a:off x="617220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6126480" y="1798903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11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Division of Labor &amp; Structural Models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 22"/>
          <p:cNvSpPr/>
          <p:nvPr/>
        </p:nvSpPr>
        <p:spPr>
          <a:xfrm>
            <a:off x="6217920" y="2490009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2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Co-Creating Formal 	Agreements 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 23"/>
          <p:cNvSpPr/>
          <p:nvPr/>
        </p:nvSpPr>
        <p:spPr>
          <a:xfrm>
            <a:off x="6217920" y="3140606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200" b="1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Integrated Communication Frameworks</a:t>
            </a:r>
            <a:r>
              <a:rPr lang="en-US" sz="1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 24"/>
          <p:cNvSpPr/>
          <p:nvPr/>
        </p:nvSpPr>
        <p:spPr>
          <a:xfrm>
            <a:off x="6172200" y="3799319"/>
            <a:ext cx="2651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2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Embedded Peer-Mentorship </a:t>
            </a:r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 25"/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F6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1E554-786E-4C9B-7FC8-09F3CAAFC3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2F404B7-554C-6A88-BDD9-624BDBA753F0}"/>
              </a:ext>
            </a:extLst>
          </p:cNvPr>
          <p:cNvSpPr/>
          <p:nvPr/>
        </p:nvSpPr>
        <p:spPr>
          <a:xfrm>
            <a:off x="457200" y="14274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65A82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Key partnership research capacity…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7F173B9C-804E-EFA7-F4B1-EF1730E7E633}"/>
              </a:ext>
            </a:extLst>
          </p:cNvPr>
          <p:cNvSpPr/>
          <p:nvPr/>
        </p:nvSpPr>
        <p:spPr>
          <a:xfrm>
            <a:off x="348615" y="937160"/>
            <a:ext cx="274320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602BF5A-973C-6066-469D-9F9566DFCCE3}"/>
              </a:ext>
            </a:extLst>
          </p:cNvPr>
          <p:cNvSpPr/>
          <p:nvPr/>
        </p:nvSpPr>
        <p:spPr>
          <a:xfrm>
            <a:off x="363276" y="933707"/>
            <a:ext cx="2743200" cy="64008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BE227EAA-93E6-C56D-CE81-3F3012ACD2D7}"/>
              </a:ext>
            </a:extLst>
          </p:cNvPr>
          <p:cNvSpPr/>
          <p:nvPr/>
        </p:nvSpPr>
        <p:spPr>
          <a:xfrm>
            <a:off x="331470" y="1079091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 algn="ctr"/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</a:t>
            </a:r>
            <a:r>
              <a:rPr lang="en-US" sz="1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oint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publication and intellectual property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745AB05A-41A3-BC82-EE89-F5DB82E4C71C}"/>
              </a:ext>
            </a:extLst>
          </p:cNvPr>
          <p:cNvSpPr/>
          <p:nvPr/>
        </p:nvSpPr>
        <p:spPr>
          <a:xfrm>
            <a:off x="32004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30F7BD19-150E-5BEA-8DFD-2E8B9FAE2AAF}"/>
              </a:ext>
            </a:extLst>
          </p:cNvPr>
          <p:cNvSpPr/>
          <p:nvPr/>
        </p:nvSpPr>
        <p:spPr>
          <a:xfrm>
            <a:off x="280035" y="1874520"/>
            <a:ext cx="301180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Intellectual Property Ownership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F0D26D2-CE3F-5B9C-8F54-F6159F23E708}"/>
              </a:ext>
            </a:extLst>
          </p:cNvPr>
          <p:cNvSpPr/>
          <p:nvPr/>
        </p:nvSpPr>
        <p:spPr>
          <a:xfrm>
            <a:off x="378804" y="2683406"/>
            <a:ext cx="263871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Publication Rules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2DED2FBE-494A-1038-D704-5B46B992344D}"/>
              </a:ext>
            </a:extLst>
          </p:cNvPr>
          <p:cNvSpPr/>
          <p:nvPr/>
        </p:nvSpPr>
        <p:spPr>
          <a:xfrm>
            <a:off x="378805" y="3291840"/>
            <a:ext cx="2682819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Best Practices for Partners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DB76DA02-EF1B-E9A0-B044-87087DCF2FE9}"/>
              </a:ext>
            </a:extLst>
          </p:cNvPr>
          <p:cNvSpPr/>
          <p:nvPr/>
        </p:nvSpPr>
        <p:spPr>
          <a:xfrm>
            <a:off x="3246120" y="914400"/>
            <a:ext cx="274320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8F018F1A-C534-1EDC-914E-9EF348EC5431}"/>
              </a:ext>
            </a:extLst>
          </p:cNvPr>
          <p:cNvSpPr/>
          <p:nvPr/>
        </p:nvSpPr>
        <p:spPr>
          <a:xfrm>
            <a:off x="3246120" y="914400"/>
            <a:ext cx="2743200" cy="64008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BAE8132B-F29A-35FF-D00E-BCFAB1018250}"/>
              </a:ext>
            </a:extLst>
          </p:cNvPr>
          <p:cNvSpPr/>
          <p:nvPr/>
        </p:nvSpPr>
        <p:spPr>
          <a:xfrm>
            <a:off x="3246120" y="1079090"/>
            <a:ext cx="2743200" cy="32918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Research uptake and policy influence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C3267D52-0905-4679-21D1-A17B5443708F}"/>
              </a:ext>
            </a:extLst>
          </p:cNvPr>
          <p:cNvSpPr/>
          <p:nvPr/>
        </p:nvSpPr>
        <p:spPr>
          <a:xfrm>
            <a:off x="324612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67A2E2A-4188-2900-3705-70943DAD1BBE}"/>
              </a:ext>
            </a:extLst>
          </p:cNvPr>
          <p:cNvSpPr/>
          <p:nvPr/>
        </p:nvSpPr>
        <p:spPr>
          <a:xfrm>
            <a:off x="3337561" y="174183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Co-creation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D5D8694B-A570-049A-D3DE-38B9C7DB6EC2}"/>
              </a:ext>
            </a:extLst>
          </p:cNvPr>
          <p:cNvSpPr/>
          <p:nvPr/>
        </p:nvSpPr>
        <p:spPr>
          <a:xfrm>
            <a:off x="3314700" y="2294126"/>
            <a:ext cx="2606040" cy="64415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Embedded Researchers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44783CFA-AFC2-4F46-BCE8-C88060A4660A}"/>
              </a:ext>
            </a:extLst>
          </p:cNvPr>
          <p:cNvSpPr/>
          <p:nvPr/>
        </p:nvSpPr>
        <p:spPr>
          <a:xfrm>
            <a:off x="3320415" y="3056133"/>
            <a:ext cx="276034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Governance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C9B00953-0476-464B-5248-553B55972D27}"/>
              </a:ext>
            </a:extLst>
          </p:cNvPr>
          <p:cNvSpPr/>
          <p:nvPr/>
        </p:nvSpPr>
        <p:spPr>
          <a:xfrm>
            <a:off x="3383280" y="3743277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Brokers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Shape 17">
            <a:extLst>
              <a:ext uri="{FF2B5EF4-FFF2-40B4-BE49-F238E27FC236}">
                <a16:creationId xmlns:a16="http://schemas.microsoft.com/office/drawing/2014/main" id="{C25B4D69-3873-FE09-36DC-DDD4CD4BE463}"/>
              </a:ext>
            </a:extLst>
          </p:cNvPr>
          <p:cNvSpPr/>
          <p:nvPr/>
        </p:nvSpPr>
        <p:spPr>
          <a:xfrm>
            <a:off x="6126480" y="935631"/>
            <a:ext cx="2834640" cy="374904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8592DAEB-C486-F19F-FFD6-0697EF16A36C}"/>
              </a:ext>
            </a:extLst>
          </p:cNvPr>
          <p:cNvSpPr/>
          <p:nvPr/>
        </p:nvSpPr>
        <p:spPr>
          <a:xfrm>
            <a:off x="6155396" y="964853"/>
            <a:ext cx="2743200" cy="64008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DC71771B-2CA5-BE3A-56F2-1B0B7BAFEBBA}"/>
              </a:ext>
            </a:extLst>
          </p:cNvPr>
          <p:cNvSpPr/>
          <p:nvPr/>
        </p:nvSpPr>
        <p:spPr>
          <a:xfrm>
            <a:off x="6172200" y="914400"/>
            <a:ext cx="27432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R="0" lvl="0" algn="just">
              <a:lnSpc>
                <a:spcPct val="115000"/>
              </a:lnSpc>
              <a:spcAft>
                <a:spcPts val="1000"/>
              </a:spcAft>
            </a:pPr>
            <a:endParaRPr lang="en-US" sz="1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ctr"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0A0A0A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Ethical clearance and compliance</a:t>
            </a:r>
          </a:p>
          <a:p>
            <a:pPr marL="0" marR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90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A7E877FB-9E3E-062D-CF89-0A4DEF3C5D9C}"/>
              </a:ext>
            </a:extLst>
          </p:cNvPr>
          <p:cNvSpPr/>
          <p:nvPr/>
        </p:nvSpPr>
        <p:spPr>
          <a:xfrm>
            <a:off x="6172200" y="12344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F7C406B4-4F7C-A17D-0947-8B9E71A4D486}"/>
              </a:ext>
            </a:extLst>
          </p:cNvPr>
          <p:cNvSpPr/>
          <p:nvPr/>
        </p:nvSpPr>
        <p:spPr>
          <a:xfrm>
            <a:off x="6126480" y="1674482"/>
            <a:ext cx="2834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 algn="ctr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Dual-Institutional Review and Clearance 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8BF44F46-DC00-68F2-A0B2-2E1401265BC9}"/>
              </a:ext>
            </a:extLst>
          </p:cNvPr>
          <p:cNvSpPr/>
          <p:nvPr/>
        </p:nvSpPr>
        <p:spPr>
          <a:xfrm>
            <a:off x="6166485" y="2314562"/>
            <a:ext cx="2697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 algn="ctr"/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Alignment of Cross-Border Standards 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 23">
            <a:extLst>
              <a:ext uri="{FF2B5EF4-FFF2-40B4-BE49-F238E27FC236}">
                <a16:creationId xmlns:a16="http://schemas.microsoft.com/office/drawing/2014/main" id="{FAAADC76-1FD1-FBD0-18D6-4332DC8B9A65}"/>
              </a:ext>
            </a:extLst>
          </p:cNvPr>
          <p:cNvSpPr/>
          <p:nvPr/>
        </p:nvSpPr>
        <p:spPr>
          <a:xfrm>
            <a:off x="6217920" y="2909097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200" kern="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Contractual Governance and Data Sharing</a:t>
            </a:r>
            <a:r>
              <a:rPr lang="en-US" sz="1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EA773FE9-FA6A-AFBE-8776-16D74E6C2BDB}"/>
              </a:ext>
            </a:extLst>
          </p:cNvPr>
          <p:cNvSpPr/>
          <p:nvPr/>
        </p:nvSpPr>
        <p:spPr>
          <a:xfrm>
            <a:off x="6309360" y="3600506"/>
            <a:ext cx="2697480" cy="4653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>
              <a:lnSpc>
                <a:spcPct val="115000"/>
              </a:lnSpc>
              <a:buNone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</a:t>
            </a:r>
            <a:r>
              <a:rPr lang="en-US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Collaborative Compliance 	Monitoring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BBB6C547-9972-5A03-8BFF-29ABA223CEB1}"/>
              </a:ext>
            </a:extLst>
          </p:cNvPr>
          <p:cNvSpPr/>
          <p:nvPr/>
        </p:nvSpPr>
        <p:spPr>
          <a:xfrm>
            <a:off x="457200" y="475488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 16">
            <a:extLst>
              <a:ext uri="{FF2B5EF4-FFF2-40B4-BE49-F238E27FC236}">
                <a16:creationId xmlns:a16="http://schemas.microsoft.com/office/drawing/2014/main" id="{14E6B634-D890-8CA4-5FB3-172A138784E4}"/>
              </a:ext>
            </a:extLst>
          </p:cNvPr>
          <p:cNvSpPr/>
          <p:nvPr/>
        </p:nvSpPr>
        <p:spPr>
          <a:xfrm>
            <a:off x="6280785" y="4157262"/>
            <a:ext cx="2468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/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1C3144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✔ Equitable resource &amp; 	benefit sharing</a:t>
            </a:r>
            <a:r>
              <a:rPr lang="en-US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161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280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457200"/>
            <a:ext cx="3657600" cy="365760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1200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90074" y="1691377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400" dirty="0">
                <a:solidFill>
                  <a:srgbClr val="F4A2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6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821909" y="2331720"/>
            <a:ext cx="73152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Partnership management </a:t>
            </a:r>
          </a:p>
          <a:p>
            <a:r>
              <a:rPr lang="en-US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implementation</a:t>
            </a:r>
            <a:r>
              <a:rPr lang="en-US" sz="48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5" name="Text 3"/>
          <p:cNvSpPr/>
          <p:nvPr/>
        </p:nvSpPr>
        <p:spPr>
          <a:xfrm>
            <a:off x="716806" y="415999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Formulate · Plan · Design · Arrange</a:t>
            </a:r>
            <a:endParaRPr lang="en-US" sz="2000" dirty="0"/>
          </a:p>
        </p:txBody>
      </p:sp>
      <p:sp>
        <p:nvSpPr>
          <p:cNvPr id="6" name="Shape 2">
            <a:extLst>
              <a:ext uri="{FF2B5EF4-FFF2-40B4-BE49-F238E27FC236}">
                <a16:creationId xmlns:a16="http://schemas.microsoft.com/office/drawing/2014/main" id="{FFAC7B62-07D5-6992-5F9F-7D76B1F87673}"/>
              </a:ext>
            </a:extLst>
          </p:cNvPr>
          <p:cNvSpPr/>
          <p:nvPr/>
        </p:nvSpPr>
        <p:spPr>
          <a:xfrm>
            <a:off x="210678" y="1543918"/>
            <a:ext cx="127626" cy="27432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A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423160" y="13901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 Planning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75488" y="877614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75488" y="1069848"/>
            <a:ext cx="457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24128" y="105156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93192" y="1114227"/>
            <a:ext cx="4087368" cy="135641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 planning is collaborative process used by org. to outline how they will work together to achieve shared goals </a:t>
            </a:r>
          </a:p>
        </p:txBody>
      </p:sp>
      <p:sp>
        <p:nvSpPr>
          <p:cNvPr id="8" name="Shape 6"/>
          <p:cNvSpPr/>
          <p:nvPr/>
        </p:nvSpPr>
        <p:spPr>
          <a:xfrm>
            <a:off x="4754880" y="960120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14053" y="1050889"/>
            <a:ext cx="438912" cy="412821"/>
          </a:xfrm>
          <a:prstGeom prst="ellipse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64608" y="1069848"/>
            <a:ext cx="384048" cy="3931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5299211" y="1170432"/>
            <a:ext cx="3625333" cy="6900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b="1" dirty="0"/>
              <a:t>Preliminary Assessment &amp; Alignment</a:t>
            </a:r>
          </a:p>
          <a:p>
            <a:endParaRPr lang="en-US" b="1" dirty="0"/>
          </a:p>
          <a:p>
            <a:r>
              <a:rPr lang="en-US" b="1" dirty="0"/>
              <a:t>Co-Creation Workshops</a:t>
            </a:r>
            <a:r>
              <a:rPr lang="en-US" dirty="0"/>
              <a:t>  </a:t>
            </a:r>
            <a:r>
              <a:rPr lang="en-US" sz="2000" dirty="0"/>
              <a:t> 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919472" y="150876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5488" y="3035808"/>
            <a:ext cx="457200" cy="4572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3035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097280" y="3459795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b="1" dirty="0"/>
              <a:t>Partnership management and implementation</a:t>
            </a:r>
            <a:r>
              <a:rPr lang="en-US" sz="2000" dirty="0"/>
              <a:t> </a:t>
            </a:r>
          </a:p>
          <a:p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530352" y="347472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892040" y="2859444"/>
            <a:ext cx="4114800" cy="1737360"/>
          </a:xfrm>
          <a:prstGeom prst="rect">
            <a:avLst/>
          </a:prstGeom>
          <a:solidFill>
            <a:srgbClr val="FFFFFF"/>
          </a:solidFill>
          <a:ln w="25400">
            <a:solidFill>
              <a:srgbClr val="A855F7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864608" y="3035808"/>
            <a:ext cx="457200" cy="457200"/>
          </a:xfrm>
          <a:prstGeom prst="ellipse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64608" y="303580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5495544" y="3132082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b="1" dirty="0"/>
              <a:t>Drafting the Written Agreement</a:t>
            </a:r>
            <a:r>
              <a:rPr lang="en-US" sz="2000" dirty="0"/>
              <a:t> </a:t>
            </a:r>
          </a:p>
        </p:txBody>
      </p:sp>
      <p:sp>
        <p:nvSpPr>
          <p:cNvPr id="22" name="Text 20"/>
          <p:cNvSpPr/>
          <p:nvPr/>
        </p:nvSpPr>
        <p:spPr>
          <a:xfrm>
            <a:off x="5495544" y="3817882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b="1" dirty="0"/>
              <a:t>Executing and Adjusting the Plan</a:t>
            </a:r>
            <a:r>
              <a:rPr lang="en-US" sz="2000" dirty="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5819A-4EB7-1F5A-1E7C-32C86287A2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9E40ADD1-4C4C-A2D1-B427-3D7AD8F5D39C}"/>
              </a:ext>
            </a:extLst>
          </p:cNvPr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Communication Protocol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D262DC12-F6A5-EA4B-38FB-DCEFCAB1E22B}"/>
              </a:ext>
            </a:extLst>
          </p:cNvPr>
          <p:cNvSpPr/>
          <p:nvPr/>
        </p:nvSpPr>
        <p:spPr>
          <a:xfrm>
            <a:off x="365759" y="868680"/>
            <a:ext cx="665515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6176EEC9-F34F-1F00-2C77-A681F7C346BB}"/>
              </a:ext>
            </a:extLst>
          </p:cNvPr>
          <p:cNvSpPr/>
          <p:nvPr/>
        </p:nvSpPr>
        <p:spPr>
          <a:xfrm>
            <a:off x="365760" y="868680"/>
            <a:ext cx="109728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DD60F618-582D-E7EC-6037-31BC6333A9FB}"/>
              </a:ext>
            </a:extLst>
          </p:cNvPr>
          <p:cNvSpPr/>
          <p:nvPr/>
        </p:nvSpPr>
        <p:spPr>
          <a:xfrm>
            <a:off x="457200" y="1097280"/>
            <a:ext cx="4983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 designing protocol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C3D4D5FC-F447-6F0D-DF56-445E1C385B88}"/>
              </a:ext>
            </a:extLst>
          </p:cNvPr>
          <p:cNvSpPr/>
          <p:nvPr/>
        </p:nvSpPr>
        <p:spPr>
          <a:xfrm>
            <a:off x="365759" y="1960166"/>
            <a:ext cx="6655150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C10135E-F378-1D9A-665A-FA375B3543C4}"/>
              </a:ext>
            </a:extLst>
          </p:cNvPr>
          <p:cNvSpPr/>
          <p:nvPr/>
        </p:nvSpPr>
        <p:spPr>
          <a:xfrm>
            <a:off x="360504" y="1984603"/>
            <a:ext cx="109728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8D56702F-5127-7EFE-C88F-8301ABF6E0ED}"/>
              </a:ext>
            </a:extLst>
          </p:cNvPr>
          <p:cNvSpPr/>
          <p:nvPr/>
        </p:nvSpPr>
        <p:spPr>
          <a:xfrm>
            <a:off x="525780" y="2121763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0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Channel Alignment and formatting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8E0D2659-5B30-129B-7367-528C4E7B49DC}"/>
              </a:ext>
            </a:extLst>
          </p:cNvPr>
          <p:cNvSpPr/>
          <p:nvPr/>
        </p:nvSpPr>
        <p:spPr>
          <a:xfrm>
            <a:off x="365758" y="2990797"/>
            <a:ext cx="6655151" cy="91440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51A78627-6B86-B80F-9AB4-304FA2E4EE29}"/>
              </a:ext>
            </a:extLst>
          </p:cNvPr>
          <p:cNvSpPr/>
          <p:nvPr/>
        </p:nvSpPr>
        <p:spPr>
          <a:xfrm>
            <a:off x="360504" y="3015234"/>
            <a:ext cx="109728" cy="91440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3" name="Text 11">
            <a:extLst>
              <a:ext uri="{FF2B5EF4-FFF2-40B4-BE49-F238E27FC236}">
                <a16:creationId xmlns:a16="http://schemas.microsoft.com/office/drawing/2014/main" id="{FA6F4CD5-A0BA-C6FA-80F1-9A91BA1B7894}"/>
              </a:ext>
            </a:extLst>
          </p:cNvPr>
          <p:cNvSpPr/>
          <p:nvPr/>
        </p:nvSpPr>
        <p:spPr>
          <a:xfrm>
            <a:off x="594359" y="3168396"/>
            <a:ext cx="5596233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Clear escalation and frequency routines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6BBA98C5-93D6-34BE-AD08-94C79126922E}"/>
              </a:ext>
            </a:extLst>
          </p:cNvPr>
          <p:cNvSpPr/>
          <p:nvPr/>
        </p:nvSpPr>
        <p:spPr>
          <a:xfrm>
            <a:off x="360504" y="4116022"/>
            <a:ext cx="6660406" cy="822960"/>
          </a:xfrm>
          <a:prstGeom prst="rect">
            <a:avLst/>
          </a:prstGeom>
          <a:solidFill>
            <a:srgbClr val="FFFFFF"/>
          </a:solidFill>
          <a:ln w="25400">
            <a:solidFill>
              <a:srgbClr val="F4A261"/>
            </a:solidFill>
            <a:prstDash val="solid"/>
          </a:ln>
          <a:effectLst>
            <a:outerShdw blurRad="635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C037F387-2257-B24A-7192-BBC33D6BB28D}"/>
              </a:ext>
            </a:extLst>
          </p:cNvPr>
          <p:cNvSpPr/>
          <p:nvPr/>
        </p:nvSpPr>
        <p:spPr>
          <a:xfrm>
            <a:off x="363238" y="4137660"/>
            <a:ext cx="93962" cy="82296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D499569B-892E-6B1B-A771-1A91B068E782}"/>
              </a:ext>
            </a:extLst>
          </p:cNvPr>
          <p:cNvSpPr/>
          <p:nvPr/>
        </p:nvSpPr>
        <p:spPr>
          <a:xfrm>
            <a:off x="640080" y="4293161"/>
            <a:ext cx="4846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Visibility and Public relations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587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A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0" algn="ctr"/>
            <a:r>
              <a:rPr lang="en-US" sz="2400" b="1" dirty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Conflict management</a:t>
            </a:r>
            <a:endParaRPr lang="en-US" sz="24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 1"/>
          <p:cNvSpPr/>
          <p:nvPr/>
        </p:nvSpPr>
        <p:spPr>
          <a:xfrm>
            <a:off x="457200" y="1020358"/>
            <a:ext cx="7972097" cy="653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through a structured progression that balances relationship preservation with objective problem-solving. Partnerships rely on trust, win-win strategies</a:t>
            </a:r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390316"/>
              </p:ext>
            </p:extLst>
          </p:nvPr>
        </p:nvGraphicFramePr>
        <p:xfrm>
          <a:off x="588580" y="1962941"/>
          <a:ext cx="7315200" cy="2873525"/>
        </p:xfrm>
        <a:graphic>
          <a:graphicData uri="http://schemas.openxmlformats.org/drawingml/2006/table">
            <a:tbl>
              <a:tblPr/>
              <a:tblGrid>
                <a:gridCol w="731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539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Systematically Conflict executed in professional partnerships</a:t>
                      </a:r>
                      <a:r>
                        <a:rPr lang="en-US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18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4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Establish the Groundwork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(Proactive phase) </a:t>
                      </a: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347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De-escalate and Diagnose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(Internal Resolution)</a:t>
                      </a:r>
                      <a:endParaRPr lang="en-US" sz="1800" b="0" kern="120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986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Apply Targeted Conflict Styles </a:t>
                      </a: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1435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800" b="0" kern="0" dirty="0">
                          <a:solidFill>
                            <a:srgbClr val="0A0A0A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Escalate to External Alternatives </a:t>
                      </a:r>
                      <a:r>
                        <a:rPr lang="en-US" sz="1400" b="0" kern="0" dirty="0">
                          <a:solidFill>
                            <a:srgbClr val="0A0A0A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(Formal Phase)</a:t>
                      </a:r>
                      <a:r>
                        <a:rPr lang="en-US" sz="1400" b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328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q"/>
                      </a:pP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Document and Reflect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(Post-Conflict Phase)</a:t>
                      </a:r>
                      <a:endParaRPr lang="en-US" sz="1800" b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DD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F1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9668C-A2E6-77DE-C32D-78CA5CDD7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B3B7ED2B-600A-90B1-B6B3-AC00D82331CB}"/>
              </a:ext>
            </a:extLst>
          </p:cNvPr>
          <p:cNvSpPr/>
          <p:nvPr/>
        </p:nvSpPr>
        <p:spPr>
          <a:xfrm>
            <a:off x="411480" y="295761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Monitoring and Evaluation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E7EC324-5A84-F105-7D55-B57D3B56FE7B}"/>
              </a:ext>
            </a:extLst>
          </p:cNvPr>
          <p:cNvSpPr/>
          <p:nvPr/>
        </p:nvSpPr>
        <p:spPr>
          <a:xfrm>
            <a:off x="429768" y="106299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9809BB3-21E0-1067-DC7F-2247D0F54E90}"/>
              </a:ext>
            </a:extLst>
          </p:cNvPr>
          <p:cNvSpPr/>
          <p:nvPr/>
        </p:nvSpPr>
        <p:spPr>
          <a:xfrm>
            <a:off x="411480" y="114300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🎯</a:t>
            </a:r>
            <a:endParaRPr lang="en-US" sz="28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AC0E00C4-C1CC-4480-4ACA-311302B73DA4}"/>
              </a:ext>
            </a:extLst>
          </p:cNvPr>
          <p:cNvSpPr/>
          <p:nvPr/>
        </p:nvSpPr>
        <p:spPr>
          <a:xfrm>
            <a:off x="960120" y="1161288"/>
            <a:ext cx="1965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M&amp;E </a:t>
            </a:r>
            <a:endParaRPr lang="en-US" sz="20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93F99CAC-249B-23F7-C490-463CB66E06F8}"/>
              </a:ext>
            </a:extLst>
          </p:cNvPr>
          <p:cNvSpPr/>
          <p:nvPr/>
        </p:nvSpPr>
        <p:spPr>
          <a:xfrm>
            <a:off x="429768" y="1600200"/>
            <a:ext cx="2743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C31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Tracking project outcomes and evaluating the health of the partnership.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FC8DED0B-E8E8-BBF4-BBBB-7EB2EFA8BCA8}"/>
              </a:ext>
            </a:extLst>
          </p:cNvPr>
          <p:cNvSpPr/>
          <p:nvPr/>
        </p:nvSpPr>
        <p:spPr>
          <a:xfrm>
            <a:off x="3377079" y="114300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FFF235D9-5EEB-E3E7-B4EB-9C8323340DAF}"/>
              </a:ext>
            </a:extLst>
          </p:cNvPr>
          <p:cNvSpPr/>
          <p:nvPr/>
        </p:nvSpPr>
        <p:spPr>
          <a:xfrm>
            <a:off x="3535128" y="1493940"/>
            <a:ext cx="2270340" cy="7353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 planning and Governance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3E16458E-A299-A339-9F53-478AD4366760}"/>
              </a:ext>
            </a:extLst>
          </p:cNvPr>
          <p:cNvSpPr/>
          <p:nvPr/>
        </p:nvSpPr>
        <p:spPr>
          <a:xfrm>
            <a:off x="3355848" y="1600200"/>
            <a:ext cx="2514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BD4F2C39-A1AF-B3E3-AF7C-B59D3A826ACE}"/>
              </a:ext>
            </a:extLst>
          </p:cNvPr>
          <p:cNvSpPr/>
          <p:nvPr/>
        </p:nvSpPr>
        <p:spPr>
          <a:xfrm>
            <a:off x="6208776" y="1120114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BC6176F3-C15B-0280-ADF6-4459DB6A5F58}"/>
              </a:ext>
            </a:extLst>
          </p:cNvPr>
          <p:cNvSpPr/>
          <p:nvPr/>
        </p:nvSpPr>
        <p:spPr>
          <a:xfrm>
            <a:off x="6377940" y="1600200"/>
            <a:ext cx="264718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Unified data and reporting system Relevance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78F1DF22-E2F8-08F1-08A9-2F58499FAC49}"/>
              </a:ext>
            </a:extLst>
          </p:cNvPr>
          <p:cNvSpPr/>
          <p:nvPr/>
        </p:nvSpPr>
        <p:spPr>
          <a:xfrm>
            <a:off x="435023" y="2651760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FEF33877-47A8-6DD4-85CD-926FFE7CEAF4}"/>
              </a:ext>
            </a:extLst>
          </p:cNvPr>
          <p:cNvSpPr/>
          <p:nvPr/>
        </p:nvSpPr>
        <p:spPr>
          <a:xfrm>
            <a:off x="662152" y="3108960"/>
            <a:ext cx="2359940" cy="9307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Collaborative monitoring system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C66BB6E3-570B-231C-86FC-B503CBB75C96}"/>
              </a:ext>
            </a:extLst>
          </p:cNvPr>
          <p:cNvSpPr/>
          <p:nvPr/>
        </p:nvSpPr>
        <p:spPr>
          <a:xfrm>
            <a:off x="3356373" y="2677405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25A09930-95D3-C332-2FBF-76D64574A597}"/>
              </a:ext>
            </a:extLst>
          </p:cNvPr>
          <p:cNvSpPr/>
          <p:nvPr/>
        </p:nvSpPr>
        <p:spPr>
          <a:xfrm>
            <a:off x="3484495" y="372896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💬</a:t>
            </a:r>
            <a:endParaRPr lang="en-US" sz="28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6A3D295B-1766-C75C-FC16-D38E1A5F7CCA}"/>
              </a:ext>
            </a:extLst>
          </p:cNvPr>
          <p:cNvSpPr/>
          <p:nvPr/>
        </p:nvSpPr>
        <p:spPr>
          <a:xfrm>
            <a:off x="3484495" y="3328075"/>
            <a:ext cx="2835849" cy="430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Evaluating partnership relationships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A2E9234C-45FC-D8EC-0846-C46FB2B78B3A}"/>
              </a:ext>
            </a:extLst>
          </p:cNvPr>
          <p:cNvSpPr/>
          <p:nvPr/>
        </p:nvSpPr>
        <p:spPr>
          <a:xfrm>
            <a:off x="3355848" y="3291840"/>
            <a:ext cx="2633472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C31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2671DFF0-F051-7DCA-F8DE-3A87CC54131F}"/>
              </a:ext>
            </a:extLst>
          </p:cNvPr>
          <p:cNvSpPr/>
          <p:nvPr/>
        </p:nvSpPr>
        <p:spPr>
          <a:xfrm>
            <a:off x="6208776" y="2687915"/>
            <a:ext cx="27432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028090"/>
            </a:solidFill>
            <a:prstDash val="solid"/>
          </a:ln>
          <a:effectLst>
            <a:outerShdw blurRad="762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AEF52C10-7A74-541A-8374-A857AD046E92}"/>
              </a:ext>
            </a:extLst>
          </p:cNvPr>
          <p:cNvSpPr/>
          <p:nvPr/>
        </p:nvSpPr>
        <p:spPr>
          <a:xfrm>
            <a:off x="6448991" y="3369406"/>
            <a:ext cx="24003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Shared learning and dissemination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 25">
            <a:extLst>
              <a:ext uri="{FF2B5EF4-FFF2-40B4-BE49-F238E27FC236}">
                <a16:creationId xmlns:a16="http://schemas.microsoft.com/office/drawing/2014/main" id="{3711E627-3A26-306A-495D-50BC275770CC}"/>
              </a:ext>
            </a:extLst>
          </p:cNvPr>
          <p:cNvSpPr/>
          <p:nvPr/>
        </p:nvSpPr>
        <p:spPr>
          <a:xfrm>
            <a:off x="6281928" y="3291840"/>
            <a:ext cx="2514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28" name="Text 6">
            <a:extLst>
              <a:ext uri="{FF2B5EF4-FFF2-40B4-BE49-F238E27FC236}">
                <a16:creationId xmlns:a16="http://schemas.microsoft.com/office/drawing/2014/main" id="{B050F9AD-20C3-10C3-64DB-B77B1A038F8D}"/>
              </a:ext>
            </a:extLst>
          </p:cNvPr>
          <p:cNvSpPr/>
          <p:nvPr/>
        </p:nvSpPr>
        <p:spPr>
          <a:xfrm>
            <a:off x="6263640" y="1051560"/>
            <a:ext cx="5486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🤝</a:t>
            </a:r>
            <a:r>
              <a:rPr lang="en-US" sz="4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29" name="Text 9">
            <a:extLst>
              <a:ext uri="{FF2B5EF4-FFF2-40B4-BE49-F238E27FC236}">
                <a16:creationId xmlns:a16="http://schemas.microsoft.com/office/drawing/2014/main" id="{FC272E9D-96BF-3EF1-69E6-7112907E8BE6}"/>
              </a:ext>
            </a:extLst>
          </p:cNvPr>
          <p:cNvSpPr/>
          <p:nvPr/>
        </p:nvSpPr>
        <p:spPr>
          <a:xfrm>
            <a:off x="3235609" y="1143000"/>
            <a:ext cx="650591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📝</a:t>
            </a:r>
            <a:r>
              <a:rPr lang="en-US" sz="2800" dirty="0"/>
              <a:t> </a:t>
            </a:r>
          </a:p>
        </p:txBody>
      </p:sp>
      <p:sp>
        <p:nvSpPr>
          <p:cNvPr id="30" name="Text 12">
            <a:extLst>
              <a:ext uri="{FF2B5EF4-FFF2-40B4-BE49-F238E27FC236}">
                <a16:creationId xmlns:a16="http://schemas.microsoft.com/office/drawing/2014/main" id="{947901E3-E542-1A97-356E-169E53155157}"/>
              </a:ext>
            </a:extLst>
          </p:cNvPr>
          <p:cNvSpPr/>
          <p:nvPr/>
        </p:nvSpPr>
        <p:spPr>
          <a:xfrm>
            <a:off x="338328" y="2743200"/>
            <a:ext cx="621792" cy="5760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✍️</a:t>
            </a:r>
            <a:r>
              <a:rPr lang="en-US" b="1" dirty="0"/>
              <a:t> </a:t>
            </a:r>
            <a:endParaRPr lang="en-US" sz="2800" dirty="0"/>
          </a:p>
        </p:txBody>
      </p:sp>
      <p:sp>
        <p:nvSpPr>
          <p:cNvPr id="31" name="Text 15">
            <a:extLst>
              <a:ext uri="{FF2B5EF4-FFF2-40B4-BE49-F238E27FC236}">
                <a16:creationId xmlns:a16="http://schemas.microsoft.com/office/drawing/2014/main" id="{B925E366-F78F-FA26-28C7-2B43094B50B4}"/>
              </a:ext>
            </a:extLst>
          </p:cNvPr>
          <p:cNvSpPr/>
          <p:nvPr/>
        </p:nvSpPr>
        <p:spPr>
          <a:xfrm>
            <a:off x="3342448" y="2790286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🤲</a:t>
            </a:r>
            <a:endParaRPr lang="en-US" sz="280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A3944FDC-4A0C-612A-6D05-91737EA2DF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773837"/>
            <a:ext cx="800100" cy="73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309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A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203434" y="1220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and Financial Management(RFM)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66751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1030" y="1207008"/>
            <a:ext cx="4073810" cy="178308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41796" y="1226965"/>
            <a:ext cx="4114800" cy="38404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00584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86384" y="1583201"/>
            <a:ext cx="3831336" cy="9052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/>
              <a:t>Structure Financial Governance</a:t>
            </a:r>
            <a:r>
              <a:rPr lang="en-US" dirty="0"/>
              <a:t> </a:t>
            </a:r>
          </a:p>
        </p:txBody>
      </p:sp>
      <p:sp>
        <p:nvSpPr>
          <p:cNvPr id="13" name="Shape 11"/>
          <p:cNvSpPr/>
          <p:nvPr/>
        </p:nvSpPr>
        <p:spPr>
          <a:xfrm>
            <a:off x="4727448" y="1205221"/>
            <a:ext cx="4114800" cy="178308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749204" y="1216151"/>
            <a:ext cx="4114800" cy="38404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0600" y="100584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749204" y="1856285"/>
            <a:ext cx="352202" cy="356616"/>
          </a:xfrm>
          <a:prstGeom prst="rect">
            <a:avLst/>
          </a:prstGeom>
          <a:solidFill>
            <a:srgbClr val="FFFFFF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9" name="Text 17"/>
          <p:cNvSpPr/>
          <p:nvPr/>
        </p:nvSpPr>
        <p:spPr>
          <a:xfrm>
            <a:off x="5171090" y="1927598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/>
              <a:t>Implement Financial Controls</a:t>
            </a:r>
            <a:r>
              <a:rPr lang="en-US" dirty="0"/>
              <a:t> 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320040" y="2971799"/>
            <a:ext cx="4114800" cy="1684019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41796" y="3173729"/>
            <a:ext cx="4114800" cy="38404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297180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411480" y="3936492"/>
            <a:ext cx="292608" cy="315468"/>
          </a:xfrm>
          <a:prstGeom prst="rect">
            <a:avLst/>
          </a:prstGeom>
          <a:solidFill>
            <a:srgbClr val="FFFFFF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28" name="Text 26"/>
          <p:cNvSpPr/>
          <p:nvPr/>
        </p:nvSpPr>
        <p:spPr>
          <a:xfrm>
            <a:off x="704088" y="3840480"/>
            <a:ext cx="3639312" cy="4480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/>
              <a:t>Mitigate Operational and Legal Risks</a:t>
            </a:r>
            <a:r>
              <a:rPr lang="en-US" dirty="0"/>
              <a:t>  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4727448" y="3169919"/>
            <a:ext cx="4114800" cy="1485900"/>
          </a:xfrm>
          <a:prstGeom prst="rect">
            <a:avLst/>
          </a:prstGeom>
          <a:solidFill>
            <a:srgbClr val="FFFFFF"/>
          </a:solidFill>
          <a:ln w="25400">
            <a:solidFill>
              <a:srgbClr val="52B78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749204" y="3156676"/>
            <a:ext cx="4114800" cy="384048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00600" y="2971800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4730706" y="3936491"/>
            <a:ext cx="427455" cy="315469"/>
          </a:xfrm>
          <a:prstGeom prst="rect">
            <a:avLst/>
          </a:prstGeom>
          <a:solidFill>
            <a:srgbClr val="FFFFFF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37" name="Text 35"/>
          <p:cNvSpPr/>
          <p:nvPr/>
        </p:nvSpPr>
        <p:spPr>
          <a:xfrm>
            <a:off x="5158161" y="3936492"/>
            <a:ext cx="3611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b="1" dirty="0"/>
              <a:t>Manage Capital and Performance</a:t>
            </a:r>
            <a:r>
              <a:rPr lang="en-US" dirty="0"/>
              <a:t> </a:t>
            </a:r>
            <a:endParaRPr lang="en-US" sz="18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52C30DF-E94D-C196-3062-99ADF4EE2147}"/>
              </a:ext>
            </a:extLst>
          </p:cNvPr>
          <p:cNvSpPr txBox="1"/>
          <p:nvPr/>
        </p:nvSpPr>
        <p:spPr>
          <a:xfrm>
            <a:off x="533301" y="775820"/>
            <a:ext cx="78248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RFM are shared responsibilities governed by a legal Partnership Agreement</a:t>
            </a:r>
          </a:p>
          <a:p>
            <a:endParaRPr lang="en-US" dirty="0"/>
          </a:p>
        </p:txBody>
      </p:sp>
      <p:sp>
        <p:nvSpPr>
          <p:cNvPr id="41" name="Shape 16">
            <a:extLst>
              <a:ext uri="{FF2B5EF4-FFF2-40B4-BE49-F238E27FC236}">
                <a16:creationId xmlns:a16="http://schemas.microsoft.com/office/drawing/2014/main" id="{35B5FD0B-928D-911B-D96E-0CD59BFFA27F}"/>
              </a:ext>
            </a:extLst>
          </p:cNvPr>
          <p:cNvSpPr/>
          <p:nvPr/>
        </p:nvSpPr>
        <p:spPr>
          <a:xfrm>
            <a:off x="397606" y="1909416"/>
            <a:ext cx="352202" cy="297180"/>
          </a:xfrm>
          <a:prstGeom prst="rect">
            <a:avLst/>
          </a:prstGeom>
          <a:solidFill>
            <a:srgbClr val="FFFFFF"/>
          </a:solidFill>
          <a:ln w="12700">
            <a:solidFill>
              <a:srgbClr val="065A82"/>
            </a:solidFill>
            <a:prstDash val="solid"/>
          </a:ln>
        </p:spPr>
        <p:txBody>
          <a:bodyPr/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381</Words>
  <Application>Microsoft Macintosh PowerPoint</Application>
  <PresentationFormat>On-screen Show (16:9)</PresentationFormat>
  <Paragraphs>107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a Training Program for Adults</dc:title>
  <dc:subject>PptxGenJS Presentation</dc:subject>
  <dc:creator>PptxGenJS</dc:creator>
  <cp:lastModifiedBy>Dr Sarah</cp:lastModifiedBy>
  <cp:revision>12</cp:revision>
  <dcterms:created xsi:type="dcterms:W3CDTF">2026-05-13T19:51:13Z</dcterms:created>
  <dcterms:modified xsi:type="dcterms:W3CDTF">2026-05-24T22:07:17Z</dcterms:modified>
</cp:coreProperties>
</file>