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58" r:id="rId5"/>
    <p:sldId id="259" r:id="rId6"/>
    <p:sldId id="260" r:id="rId7"/>
    <p:sldId id="280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7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/>
    <p:restoredTop sz="94610"/>
  </p:normalViewPr>
  <p:slideViewPr>
    <p:cSldViewPr snapToGrid="0" snapToObjects="1">
      <p:cViewPr varScale="1">
        <p:scale>
          <a:sx n="160" d="100"/>
          <a:sy n="160" d="100"/>
        </p:scale>
        <p:origin x="1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451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566816B-B6DA-31B0-C28B-1AFBB181D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42CEF5-8688-3C95-679F-A8AFB9ABD1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CE026-6EA8-F147-98C0-AE6ECDB15091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595C01-EEEF-EC24-C576-3491565FFE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7BCE9D-5240-389E-500D-E1253B359D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EDA3F-0327-FB40-AD7E-C60EB3E40B6D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509028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444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485AD-8C38-AD01-28F2-3331A2B79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B5719B-7383-00FA-24E1-FC3349AF3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4FD13E-FD55-6834-EE66-90398EA564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2DDC2-2AA9-D18E-4645-711BB3182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46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69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C0D2-4733-9301-4436-1EE68901D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C705C-2373-E3CD-C58F-E6D3207C5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DF6-A22D-D547-A0E4-9348587F8206}" type="datetime1">
              <a:rPr lang="en-US" smtClean="0"/>
              <a:t>5/25/26</a:t>
            </a:fld>
            <a:endParaRPr lang="en-00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AC4E9-3B36-E33E-971C-05A7DEFC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6505B6-EC74-870E-FF3F-6ADB58BD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mtClean="0"/>
              <a:t>‹#›</a:t>
            </a:fld>
            <a:endParaRPr lang="en-00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32EB2-D378-2327-59E9-CC9DCEDE7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02C42E-3B3B-E4B1-B6FE-702960D3A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00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753BB-C2CB-C17F-15A3-0CAC6FB4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1FA59-35E1-67D4-EEA2-9DB3FBA30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B5123-DE83-6578-7C8F-FC30AFCE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CB22A-EA58-330F-3C50-06EC4913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88157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4944-1317-15E6-F9B6-6F83AB98E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23D15-68F1-9BFC-AB3A-CD7E0C2EE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41CFE-AA29-5E1C-69D2-5FB89109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4FA6A-AE6A-6003-53F2-38A106DD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E14F2-9189-BDBE-B67B-1FD7A247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044623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E7A575-896F-4BB5-D2DE-BA050B63A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108C1-43FE-BAAF-DEF1-F88585B84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AB6B7-6C92-FEDF-BCAB-08735681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C9CC4-7DD8-4539-04B6-FD57BEFD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4012E-F658-3145-3DC7-F087838B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11180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6213-00BC-0945-1A8D-0BD4939E7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1C69D-8533-1A24-D703-093E363D4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69B61-EB09-494F-5347-BDB55D94B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D44A5-7D3E-1D14-2374-F7C9499A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CCA3A-78E1-6666-A508-EF996A7C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73275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9EA7A-6AF7-EC84-6709-00CD08644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F775A-F697-C6B0-699F-1EF7D87CC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6E410-78F3-07D2-39D9-541A36CED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844B3-40BF-8FC7-A971-DFA8D338F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9CA5B-A350-634E-BA14-5DE898E0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65434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05525-AAB7-0C7C-917B-91BEBE41C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0F462-50FF-BEFD-CFD5-D948E93B3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8014F-BE6F-8E99-B7F7-08FA7097B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6EEE1-4103-B79A-70F4-1C812C5B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8C373-5859-5DDD-2FD7-6DD92398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6225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BF5D3-53C6-DA6E-8D1E-8324AE780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7A7BA-FB43-2725-3ACC-2185E7942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1935F-7B59-9BB8-F682-C6BA64A2D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A2071-D26E-4FDC-0377-C85CADBD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A3A90-E69A-92DD-7232-C38BBD24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1ABDC-03E0-F437-7A3F-B048498DD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00645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B11B7-BE1B-61BC-A935-DC136804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DC5AF-0A65-9440-8DC4-9E58771B3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8250E-CD1F-94F3-4E9F-067D43C94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CC3BDD-400E-8E8C-D2D2-D90C9FE86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16C95-3330-7A5A-C25A-12CD5B4B8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16E796-DCF7-845B-7EBA-1FFB978E1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EBCA7-CB0D-A702-7FDC-428625E5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1BB942-CEBB-10D5-8E07-E6F45557F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4735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40B32-068B-95ED-0718-AEC90482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E2999-D404-771E-F111-6EEBBC4E6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72925-F1EC-0922-9BFC-95307C75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B86C9-D545-10E8-6711-4261E6D3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61971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764D3C-7B80-0C06-645D-06EB5CD8E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800E5-5631-E761-8953-AA9653A3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6DB24-90F5-8908-E2AB-2F57D4813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70831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31562-7D15-ACE0-0066-C72F2BA17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F693C-71CA-EDB3-67F0-82E6D3250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D43A4-60E3-3ED3-53DF-9F6CDE5E4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76075-FB1B-8603-47DA-9759F34A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75E20-8574-98CB-0C96-12D79F11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D1FF1-C817-1669-2194-15CB2287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04532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041DAF-DDFD-CBE0-6659-290268C6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82DAB-3EFA-4911-5489-4B152D242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BD23CE-5143-5245-98B7-32871FA75D66}" type="datetime1">
              <a:rPr lang="en-US" smtClean="0"/>
              <a:t>5/25/26</a:t>
            </a:fld>
            <a:endParaRPr lang="en-00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6EDC2-7369-DD19-4DD9-A5C6B810C2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00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3A8AC6-FD66-95A1-A6A5-EAEDF947A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395E88-4648-9A45-A2E5-CC5CF2A550DC}" type="slidenum">
              <a:rPr lang="en-001" smtClean="0"/>
              <a:t>‹#›</a:t>
            </a:fld>
            <a:endParaRPr lang="en-00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610878-E452-C8FB-CD75-E13DD0E97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86361-D569-82C3-7DE2-1FB5D331A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E42F8-9C4C-5CFC-1232-84943B875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54879-F6E2-D672-3AB4-81B12F32E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82FF1B-832E-E747-A9D4-DEA97C6AEBCD}" type="datetimeFigureOut">
              <a:rPr lang="en-001" smtClean="0"/>
              <a:t>5/25/26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1A913-9994-E0B9-3F3E-F4BD9881B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62C17-BF7C-F001-60A4-E1FFAC1DE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A1AE81-6C86-6749-B00A-174852AE2DC9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69337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001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96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324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 2</a:t>
            </a:r>
          </a:p>
        </p:txBody>
      </p:sp>
      <p:sp>
        <p:nvSpPr>
          <p:cNvPr id="3" name="Text 1"/>
          <p:cNvSpPr/>
          <p:nvPr/>
        </p:nvSpPr>
        <p:spPr>
          <a:xfrm>
            <a:off x="583706" y="2021958"/>
            <a:ext cx="8229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2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4A3BAD-3D05-4C6F-A862-A17850AD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</a:t>
            </a:fld>
            <a:endParaRPr lang="en-001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1E2B98-3BB9-A37B-2C46-8BAEC03EBA84}"/>
              </a:ext>
            </a:extLst>
          </p:cNvPr>
          <p:cNvSpPr txBox="1"/>
          <p:nvPr/>
        </p:nvSpPr>
        <p:spPr>
          <a:xfrm>
            <a:off x="1457947" y="921188"/>
            <a:ext cx="63506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kern="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3: Designing Equitable Partnerships</a:t>
            </a:r>
            <a:r>
              <a:rPr lang="en-US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2A6242-2411-9B28-226D-58A24F51CE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1107"/>
            <a:ext cx="2021777" cy="16383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933E529-A4A4-8FA2-4082-1B2AEB22B930}"/>
              </a:ext>
            </a:extLst>
          </p:cNvPr>
          <p:cNvSpPr txBox="1"/>
          <p:nvPr/>
        </p:nvSpPr>
        <p:spPr>
          <a:xfrm>
            <a:off x="-58132" y="4659464"/>
            <a:ext cx="32307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Sarah Akello </a:t>
            </a:r>
            <a:r>
              <a:rPr lang="en-US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Esimu</a:t>
            </a:r>
            <a:r>
              <a:rPr lang="en-US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PhD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482343A-20F7-EED5-82BE-EE3A6BFF43A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99715" y="4492487"/>
            <a:ext cx="875196" cy="6236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3AF6F9-D304-F993-FB77-DDB5A29FC24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8699" r="32106" b="-1"/>
          <a:stretch>
            <a:fillRect/>
          </a:stretch>
        </p:blipFill>
        <p:spPr>
          <a:xfrm>
            <a:off x="8682824" y="941825"/>
            <a:ext cx="256987" cy="33682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488" y="59237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Work-based learning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48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77240" y="155448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363648" y="1541780"/>
            <a:ext cx="7285383" cy="6400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WBL is a collaborative model where educators and employers partner to merge classroom instruction with real-world work experience </a:t>
            </a:r>
          </a:p>
        </p:txBody>
      </p:sp>
      <p:sp>
        <p:nvSpPr>
          <p:cNvPr id="7" name="Text 5"/>
          <p:cNvSpPr/>
          <p:nvPr/>
        </p:nvSpPr>
        <p:spPr>
          <a:xfrm>
            <a:off x="1508760" y="196596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258318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77240" y="278892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788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929309" y="2786932"/>
            <a:ext cx="728538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1"/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partnership is carried out through joint curriculum design, shared mentorship, structured and  continuous engagement. </a:t>
            </a:r>
          </a:p>
        </p:txBody>
      </p:sp>
      <p:sp>
        <p:nvSpPr>
          <p:cNvPr id="13" name="Shape 11"/>
          <p:cNvSpPr/>
          <p:nvPr/>
        </p:nvSpPr>
        <p:spPr>
          <a:xfrm>
            <a:off x="379675" y="3807301"/>
            <a:ext cx="838465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en-US" dirty="0"/>
              <a:t>              	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carried out thru Curriculum Co-Design and Alignment, Structured 	Program Delivery Models, Joint Mentorship ,Evaluation, shared responsibilities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  <p:sp>
        <p:nvSpPr>
          <p:cNvPr id="14" name="Shape 12"/>
          <p:cNvSpPr/>
          <p:nvPr/>
        </p:nvSpPr>
        <p:spPr>
          <a:xfrm>
            <a:off x="777240" y="402336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508760" y="402336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508760" y="443484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700" dirty="0">
              <a:solidFill>
                <a:srgbClr val="000000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AA3B97C-C80E-E81D-E572-7A5D1E16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10</a:t>
            </a:fld>
            <a:endParaRPr lang="en-001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lvl="1" algn="ctr"/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Program Delivery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615238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77240" y="1554480"/>
            <a:ext cx="548640" cy="548640"/>
          </a:xfrm>
          <a:prstGeom prst="ellipse">
            <a:avLst/>
          </a:prstGeom>
          <a:solidFill>
            <a:srgbClr val="2196F3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508760" y="155448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program delivery is a collaborative strategy where multiple org. pool resources, expertise, and funds to achieve shared objectives.</a:t>
            </a:r>
            <a:r>
              <a:rPr lang="en-US" sz="2000" dirty="0"/>
              <a:t> 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508760" y="263525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Specifically invite quiet individuals by name: "Sarah, I'd be interested in your perspective on this." Make it easy for them to decline gracefully if needed.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77240" y="2788920"/>
            <a:ext cx="548640" cy="548640"/>
          </a:xfrm>
          <a:prstGeom prst="ellipse">
            <a:avLst/>
          </a:prstGeom>
          <a:solidFill>
            <a:srgbClr val="2196F3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788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485900" y="2712237"/>
            <a:ext cx="7040880" cy="6692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carried out through a structured lifecycle e.g. strategic alignment, joint planning, formal agreements, shared execution and mutual accountability</a:t>
            </a:r>
          </a:p>
        </p:txBody>
      </p:sp>
      <p:sp>
        <p:nvSpPr>
          <p:cNvPr id="12" name="Text 10"/>
          <p:cNvSpPr/>
          <p:nvPr/>
        </p:nvSpPr>
        <p:spPr>
          <a:xfrm>
            <a:off x="1508760" y="3478696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457200" y="3780307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77240" y="4023360"/>
            <a:ext cx="548640" cy="548640"/>
          </a:xfrm>
          <a:prstGeom prst="ellipse">
            <a:avLst/>
          </a:prstGeom>
          <a:solidFill>
            <a:srgbClr val="2196F3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429247" y="4112426"/>
            <a:ext cx="7498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Strategic Alignment &amp; Planning, Formalization, Execution &amp; Governance,</a:t>
            </a:r>
          </a:p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Monitoring, Accountability &amp; Evaluation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DD93CD6-B500-B60B-119A-C5D6D154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11</a:t>
            </a:fld>
            <a:endParaRPr lang="en-001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196F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Faculty Exchange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77240" y="1554480"/>
            <a:ext cx="548640" cy="5486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051560" y="1474967"/>
            <a:ext cx="769487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R="0" lvl="1" algn="just"/>
            <a:r>
              <a:rPr lang="en-US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Faculty exchange and development under institutional partnerships are carried out through structured formal agreements that pool resources to enhance teaching, research and institutional capacity.</a:t>
            </a:r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77240" y="2788920"/>
            <a:ext cx="548640" cy="5486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788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607156" y="2547620"/>
            <a:ext cx="7040880" cy="16178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Visiting Professorships: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Faculty teach semester-long courses abroad.</a:t>
            </a:r>
          </a:p>
          <a:p>
            <a:pPr lvl="0"/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Co-Teaching Models: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Professors co-deliver virtual or hybrid classes.</a:t>
            </a:r>
          </a:p>
          <a:p>
            <a:pPr lvl="0"/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577340" y="3836504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off-topic points for later: "Let's note that idea here and come back to it if time allows. For now, let's stay focused on..."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77240" y="4023360"/>
            <a:ext cx="548640" cy="5486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474470" y="391922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Sabbaticals: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Scholars access partner laboratories and archives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7" name="Text 15"/>
          <p:cNvSpPr/>
          <p:nvPr/>
        </p:nvSpPr>
        <p:spPr>
          <a:xfrm>
            <a:off x="1508759" y="4434840"/>
            <a:ext cx="72376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/>
          </a:p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Shadowing Programs: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Admin. observe partner institutional governance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00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1B1AC54-84DC-4AEA-D5FB-A7D65BB8B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12</a:t>
            </a:fld>
            <a:endParaRPr lang="en-001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Teaching infrastructure </a:t>
            </a:r>
            <a:endParaRPr lang="en-US" sz="4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77240" y="155448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74470" y="841844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474470" y="1371600"/>
            <a:ext cx="7383282" cy="8955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/>
              <a:t>TI sharing under a partnership is carried out through </a:t>
            </a:r>
            <a:r>
              <a:rPr lang="en-US" sz="1600" b="1" dirty="0"/>
              <a:t>structured long-term contracts</a:t>
            </a:r>
            <a:r>
              <a:rPr lang="en-US" sz="1600" dirty="0"/>
              <a:t> that pool resources between governments, private entities, and educational institutions to build, maintain optimize educational facilities.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02311" y="2728023"/>
            <a:ext cx="8853778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77240" y="278892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788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936266" y="2851309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1"/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mechanism leverages private sector efficiency and public sector oversight to maximize asset utilization and lower operational costs</a:t>
            </a:r>
            <a:r>
              <a:rPr lang="en-US" sz="1600" dirty="0"/>
              <a:t>. </a:t>
            </a:r>
          </a:p>
        </p:txBody>
      </p:sp>
      <p:sp>
        <p:nvSpPr>
          <p:cNvPr id="12" name="Text 10"/>
          <p:cNvSpPr/>
          <p:nvPr/>
        </p:nvSpPr>
        <p:spPr>
          <a:xfrm>
            <a:off x="1508760" y="32004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77240" y="4023360"/>
            <a:ext cx="548640" cy="548640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413344" y="4023360"/>
            <a:ext cx="7444407" cy="61102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Design-Build-Finance-Maintain (DBFM) e.g. class rooms, Build-Operate-Transfer (BOT) and Educational Management Organizations (EMOs</a:t>
            </a:r>
            <a:r>
              <a:rPr lang="en-US" sz="1600" dirty="0"/>
              <a:t>) 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7A39454-F1D4-996F-4432-0C6019CA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13</a:t>
            </a:fld>
            <a:endParaRPr lang="en-001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96F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AC4EFE-E5B9-4D34-AA91-20887E0B7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9376CDF-67A4-3ECA-3927-648BDB2CBA66}"/>
              </a:ext>
            </a:extLst>
          </p:cNvPr>
          <p:cNvSpPr/>
          <p:nvPr/>
        </p:nvSpPr>
        <p:spPr>
          <a:xfrm>
            <a:off x="457200" y="22047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Thank you for listening</a:t>
            </a:r>
            <a:endParaRPr lang="en-US" sz="5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6FED5-D66D-7EFF-61A8-44DFFD83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14</a:t>
            </a:fld>
            <a:endParaRPr lang="en-001" b="1" dirty="0"/>
          </a:p>
        </p:txBody>
      </p:sp>
    </p:spTree>
    <p:extLst>
      <p:ext uri="{BB962C8B-B14F-4D97-AF65-F5344CB8AC3E}">
        <p14:creationId xmlns:p14="http://schemas.microsoft.com/office/powerpoint/2010/main" val="11806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</a:t>
            </a:r>
            <a:endParaRPr lang="en-US" sz="28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285750" y="121158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280160"/>
            <a:ext cx="137160" cy="1097280"/>
          </a:xfrm>
          <a:prstGeom prst="rect">
            <a:avLst/>
          </a:prstGeom>
          <a:solidFill>
            <a:srgbClr val="2196F3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5087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20574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7314" y="1554480"/>
            <a:ext cx="730948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Co-creation of shared vision, objectives and governance struc</a:t>
            </a:r>
            <a:r>
              <a:rPr lang="en-US" sz="1600" dirty="0"/>
              <a:t>tures </a:t>
            </a:r>
            <a:r>
              <a:rPr lang="en-US" sz="1600" b="1" dirty="0"/>
              <a:t> 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463040" y="187452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457200" y="2514600"/>
            <a:ext cx="8356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2514600"/>
            <a:ext cx="137160" cy="1097280"/>
          </a:xfrm>
          <a:prstGeom prst="rect">
            <a:avLst/>
          </a:prstGeom>
          <a:solidFill>
            <a:srgbClr val="FF9800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660" y="263906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291591" y="2571750"/>
            <a:ext cx="7223759" cy="5372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400" dirty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Roles and responsibilities Matrix RACI</a:t>
            </a: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/>
              <a:t>(Responsible, accountable, consulted &amp; Informed) </a:t>
            </a:r>
          </a:p>
          <a:p>
            <a:pPr marL="0" indent="0">
              <a:buNone/>
            </a:pPr>
            <a:endParaRPr lang="en-US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1463040" y="310896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457200" y="3749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57200" y="3749040"/>
            <a:ext cx="137160" cy="1097280"/>
          </a:xfrm>
          <a:prstGeom prst="rect">
            <a:avLst/>
          </a:prstGeom>
          <a:solidFill>
            <a:srgbClr val="4CAF50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977640"/>
            <a:ext cx="457200" cy="45720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463040" y="397764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Negotiations, MoU, agreements, joint budgeting, ethics and power dynamics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915F7EF0-1239-615C-7F04-FD9A2AB0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2</a:t>
            </a:fld>
            <a:endParaRPr lang="en-001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Designing equitable par</a:t>
            </a:r>
            <a:r>
              <a:rPr lang="en-US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tnerships</a:t>
            </a:r>
            <a:endParaRPr lang="en-US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43447" y="1417320"/>
            <a:ext cx="822960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371600"/>
            <a:ext cx="182880" cy="1554480"/>
          </a:xfrm>
          <a:prstGeom prst="rect">
            <a:avLst/>
          </a:prstGeom>
          <a:solidFill>
            <a:srgbClr val="FF9800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9164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55857" y="1417320"/>
            <a:ext cx="7030943" cy="11544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requires shifting away from transactional, top-down models toward frameworks centered on shared power, mutual benefit and transparency.</a:t>
            </a: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1645920" y="214884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457200" y="3200400"/>
            <a:ext cx="822960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3200400"/>
            <a:ext cx="182880" cy="1554480"/>
          </a:xfrm>
          <a:prstGeom prst="rect">
            <a:avLst/>
          </a:prstGeom>
          <a:solidFill>
            <a:srgbClr val="FF9800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520440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645920" y="34747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12" name="Text 8"/>
          <p:cNvSpPr/>
          <p:nvPr/>
        </p:nvSpPr>
        <p:spPr>
          <a:xfrm>
            <a:off x="1645920" y="3520440"/>
            <a:ext cx="6975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 equity means recognizing that resource-rich partners do not hold a monopoly on expertise, and that local or community-level knowledge is equally valuable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9A4F85E-2AB8-F027-254E-A3BDB5D2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3</a:t>
            </a:fld>
            <a:endParaRPr lang="en-001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0F2B37-4CDA-ADCB-D602-C109C0CEBF1D}"/>
              </a:ext>
            </a:extLst>
          </p:cNvPr>
          <p:cNvSpPr txBox="1"/>
          <p:nvPr/>
        </p:nvSpPr>
        <p:spPr>
          <a:xfrm>
            <a:off x="844309" y="525780"/>
            <a:ext cx="685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9467" y="3657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Co-Creation of Shared Vision, Objectives &amp; governance structure </a:t>
            </a:r>
            <a:endParaRPr lang="en-US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371600"/>
            <a:ext cx="182880" cy="1554480"/>
          </a:xfrm>
          <a:prstGeom prst="rect">
            <a:avLst/>
          </a:prstGeom>
          <a:solidFill>
            <a:srgbClr val="4CAF50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9164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1211580"/>
            <a:ext cx="6858000" cy="66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Building a </a:t>
            </a:r>
            <a:r>
              <a:rPr lang="en-US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vision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ensures all parties share a common mental model of the partnership's future </a:t>
            </a:r>
          </a:p>
        </p:txBody>
      </p:sp>
      <p:sp>
        <p:nvSpPr>
          <p:cNvPr id="7" name="Text 4"/>
          <p:cNvSpPr/>
          <p:nvPr/>
        </p:nvSpPr>
        <p:spPr>
          <a:xfrm>
            <a:off x="1657350" y="208026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Express ideas clearly, provide concise instructions, and ensure participants understand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 </a:t>
            </a:r>
            <a:r>
              <a:rPr lang="en-US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processes.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457200" y="3154680"/>
            <a:ext cx="822960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3200400"/>
            <a:ext cx="182880" cy="1554480"/>
          </a:xfrm>
          <a:prstGeom prst="rect">
            <a:avLst/>
          </a:prstGeom>
          <a:solidFill>
            <a:srgbClr val="4CAF50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520440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645920" y="34747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2800" dirty="0"/>
          </a:p>
        </p:txBody>
      </p:sp>
      <p:sp>
        <p:nvSpPr>
          <p:cNvPr id="12" name="Text 8"/>
          <p:cNvSpPr/>
          <p:nvPr/>
        </p:nvSpPr>
        <p:spPr>
          <a:xfrm>
            <a:off x="1645920" y="3200400"/>
            <a:ext cx="7040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the vision is set, partners co-design practical milestones using agile frameworks to achieve </a:t>
            </a:r>
            <a:r>
              <a:rPr lang="en-US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40B4FB-7884-CD74-A1B9-EE136AFEB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4</a:t>
            </a:fld>
            <a:endParaRPr lang="en-001" b="1" dirty="0"/>
          </a:p>
        </p:txBody>
      </p:sp>
      <p:sp>
        <p:nvSpPr>
          <p:cNvPr id="14" name="Text 8">
            <a:extLst>
              <a:ext uri="{FF2B5EF4-FFF2-40B4-BE49-F238E27FC236}">
                <a16:creationId xmlns:a16="http://schemas.microsoft.com/office/drawing/2014/main" id="{78F537AF-F7C0-5AAD-E334-F28AEA5FA641}"/>
              </a:ext>
            </a:extLst>
          </p:cNvPr>
          <p:cNvSpPr/>
          <p:nvPr/>
        </p:nvSpPr>
        <p:spPr>
          <a:xfrm>
            <a:off x="1552787" y="4120992"/>
            <a:ext cx="7134013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Governance manages power asymmetries, handles resource distribution, and sustains the collaboration. HEIs establish collaborative </a:t>
            </a:r>
            <a:r>
              <a:rPr lang="en-US" sz="1400" kern="0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governance</a:t>
            </a:r>
            <a:r>
              <a:rPr lang="en-US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through specific mechanisms</a:t>
            </a:r>
            <a:r>
              <a:rPr lang="en-US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48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lvl="0"/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Roles and responsibilities matrix RACI </a:t>
            </a:r>
            <a:r>
              <a:rPr lang="en-US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(Responsible, Accountable, Consulted &amp; Informed)</a:t>
            </a:r>
            <a:endParaRPr lang="en-US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533400" y="1371600"/>
            <a:ext cx="81534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46853" y="15087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670559" y="1508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104053" y="1148748"/>
            <a:ext cx="773514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14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 clarifies who does the work, who holds final authority, who provides expert advice, and who receives progress updates, thereby preventing operational friction across cross-institutional</a:t>
            </a:r>
            <a:endParaRPr lang="en-US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1151465" y="1858143"/>
            <a:ext cx="7735148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Recognize and respond to emotional dynamics within the group, managing tensions and fostering a supportive environment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57200" y="2720341"/>
            <a:ext cx="8229600" cy="756654"/>
          </a:xfrm>
          <a:prstGeom prst="rect">
            <a:avLst/>
          </a:prstGeom>
          <a:solidFill>
            <a:srgbClr val="F5F5F5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6853" y="2724573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0" name="Text 8"/>
          <p:cNvSpPr/>
          <p:nvPr/>
        </p:nvSpPr>
        <p:spPr>
          <a:xfrm>
            <a:off x="65024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127759" y="2628635"/>
            <a:ext cx="774869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/>
              <a:t>R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"doer" who completes the specific task or operationalizes the partnership goal 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081828" y="3065515"/>
            <a:ext cx="784055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b="1" dirty="0"/>
              <a:t>A:</a:t>
            </a:r>
            <a:r>
              <a:rPr lang="en-US" dirty="0"/>
              <a:t>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person with final sign-off authority and ultimate ownership of the outcome </a:t>
            </a:r>
            <a:endParaRPr lang="en-US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57200" y="3760945"/>
            <a:ext cx="8484447" cy="918609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73947" y="3934195"/>
            <a:ext cx="457200" cy="461169"/>
          </a:xfrm>
          <a:prstGeom prst="ellipse">
            <a:avLst/>
          </a:prstGeom>
          <a:solidFill>
            <a:srgbClr val="FF9800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46852" y="3950571"/>
            <a:ext cx="496571" cy="4156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73573" y="3759503"/>
            <a:ext cx="7697893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C:</a:t>
            </a:r>
            <a:r>
              <a:rPr lang="en-US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Subject matter experts whose opinions are required before a decision is made</a:t>
            </a:r>
            <a:r>
              <a:rPr lang="en-US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089660" y="4329298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b="1" dirty="0"/>
              <a:t>I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Stakeholders who only need to be kept up-to-date on project progress 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C7DDC8D-7E57-EAC8-23EE-B9B25DDC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5</a:t>
            </a:fld>
            <a:endParaRPr lang="en-001" b="1" dirty="0"/>
          </a:p>
        </p:txBody>
      </p:sp>
      <p:sp>
        <p:nvSpPr>
          <p:cNvPr id="19" name="Text 13">
            <a:extLst>
              <a:ext uri="{FF2B5EF4-FFF2-40B4-BE49-F238E27FC236}">
                <a16:creationId xmlns:a16="http://schemas.microsoft.com/office/drawing/2014/main" id="{F6019116-FA93-30FA-AC76-65A9EC46A489}"/>
              </a:ext>
            </a:extLst>
          </p:cNvPr>
          <p:cNvSpPr/>
          <p:nvPr/>
        </p:nvSpPr>
        <p:spPr>
          <a:xfrm>
            <a:off x="844973" y="4302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8DFDE-F067-676B-F6DF-09DAA6F4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0105"/>
            <a:ext cx="7886700" cy="622829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RACI matrix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681201-E206-B308-7263-195658995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mtClean="0"/>
              <a:t>6</a:t>
            </a:fld>
            <a:endParaRPr lang="en-001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FABF1F-9D03-9C7E-058B-D6C16C524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09057"/>
              </p:ext>
            </p:extLst>
          </p:nvPr>
        </p:nvGraphicFramePr>
        <p:xfrm>
          <a:off x="448732" y="1413934"/>
          <a:ext cx="8161868" cy="2877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5335">
                  <a:extLst>
                    <a:ext uri="{9D8B030D-6E8A-4147-A177-3AD203B41FA5}">
                      <a16:colId xmlns:a16="http://schemas.microsoft.com/office/drawing/2014/main" val="3009483048"/>
                    </a:ext>
                  </a:extLst>
                </a:gridCol>
                <a:gridCol w="999066">
                  <a:extLst>
                    <a:ext uri="{9D8B030D-6E8A-4147-A177-3AD203B41FA5}">
                      <a16:colId xmlns:a16="http://schemas.microsoft.com/office/drawing/2014/main" val="2958124988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893375857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3368215226"/>
                    </a:ext>
                  </a:extLst>
                </a:gridCol>
                <a:gridCol w="1286933">
                  <a:extLst>
                    <a:ext uri="{9D8B030D-6E8A-4147-A177-3AD203B41FA5}">
                      <a16:colId xmlns:a16="http://schemas.microsoft.com/office/drawing/2014/main" val="3215880714"/>
                    </a:ext>
                  </a:extLst>
                </a:gridCol>
                <a:gridCol w="1329267">
                  <a:extLst>
                    <a:ext uri="{9D8B030D-6E8A-4147-A177-3AD203B41FA5}">
                      <a16:colId xmlns:a16="http://schemas.microsoft.com/office/drawing/2014/main" val="1071429248"/>
                    </a:ext>
                  </a:extLst>
                </a:gridCol>
              </a:tblGrid>
              <a:tr h="702733"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Partnership Tasks &amp; Deliverables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Lead University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Partner University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Joint Steering Committee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Faculty/Project Leads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Administration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602843476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Drafting Partnership MOU &amp; Legal Agreements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1544199126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Curriculum or Joint Research Development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525978420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Securing Funding / Grant Management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752521764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Marketing and Student/Staff Recruitment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1532962028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Admissions &amp; Credit Transfer processing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1708292219"/>
                  </a:ext>
                </a:extLst>
              </a:tr>
              <a:tr h="362378">
                <a:tc>
                  <a:txBody>
                    <a:bodyPr/>
                    <a:lstStyle/>
                    <a:p>
                      <a:pPr marL="228600" marR="0" lvl="0" algn="l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Annual Progress Reports and Quality Audits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4202" marR="4202" marT="4202" marB="4202" anchor="ctr"/>
                </a:tc>
                <a:extLst>
                  <a:ext uri="{0D108BD9-81ED-4DB2-BD59-A6C34878D82A}">
                    <a16:rowId xmlns:a16="http://schemas.microsoft.com/office/drawing/2014/main" val="4179838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19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03200" y="365760"/>
            <a:ext cx="8856133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buSzPct val="100000"/>
            </a:pPr>
            <a:r>
              <a:rPr lang="en-US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Negotiations, MoU, agreements, joint budgeting, ethics and power dynamics</a:t>
            </a:r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10622" y="1753209"/>
            <a:ext cx="3855826" cy="312166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5" name="Text 3"/>
          <p:cNvSpPr/>
          <p:nvPr/>
        </p:nvSpPr>
        <p:spPr>
          <a:xfrm>
            <a:off x="338877" y="1103048"/>
            <a:ext cx="4130254" cy="3938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Negotiations</a:t>
            </a:r>
          </a:p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 </a:t>
            </a:r>
          </a:p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Agreements</a:t>
            </a:r>
          </a:p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budgeting</a:t>
            </a:r>
          </a:p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Ethics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                    ⚖️ </a:t>
            </a:r>
          </a:p>
          <a:p>
            <a:pPr>
              <a:lnSpc>
                <a:spcPct val="250000"/>
              </a:lnSpc>
              <a:buSzPct val="100000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Power dynamics</a:t>
            </a:r>
            <a:endParaRPr lang="en-US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760773" y="831429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4215130" y="1768794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2873665" y="1252602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🤝</a:t>
            </a:r>
            <a:r>
              <a:rPr lang="en-US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9" name="Text 7"/>
          <p:cNvSpPr/>
          <p:nvPr/>
        </p:nvSpPr>
        <p:spPr>
          <a:xfrm>
            <a:off x="3793068" y="1278679"/>
            <a:ext cx="518681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Setting Priorities, faculty Involvement and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Admni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754880" y="2514600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2842208" y="2011349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📝</a:t>
            </a:r>
            <a:r>
              <a:rPr lang="en-US" sz="2800" dirty="0"/>
              <a:t> </a:t>
            </a:r>
          </a:p>
        </p:txBody>
      </p:sp>
      <p:sp>
        <p:nvSpPr>
          <p:cNvPr id="12" name="Text 10"/>
          <p:cNvSpPr/>
          <p:nvPr/>
        </p:nvSpPr>
        <p:spPr>
          <a:xfrm>
            <a:off x="3691468" y="1967178"/>
            <a:ext cx="561549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Non-Binding Frameworks, Broad Scope, Umbrella Structure </a:t>
            </a:r>
          </a:p>
        </p:txBody>
      </p:sp>
      <p:sp>
        <p:nvSpPr>
          <p:cNvPr id="13" name="Shape 11"/>
          <p:cNvSpPr/>
          <p:nvPr/>
        </p:nvSpPr>
        <p:spPr>
          <a:xfrm>
            <a:off x="2717482" y="3293271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2839033" y="2640312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✍️</a:t>
            </a:r>
            <a:r>
              <a:rPr lang="en-US" b="1" dirty="0"/>
              <a:t> 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3691467" y="2608197"/>
            <a:ext cx="5050367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Legally Binding, Resource Allocation </a:t>
            </a:r>
            <a:r>
              <a:rPr lang="en-US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risk mgt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754880" y="3944781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2905920" y="3318653"/>
            <a:ext cx="41253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💰</a:t>
            </a:r>
            <a:r>
              <a:rPr lang="en-US" sz="2800" dirty="0"/>
              <a:t> </a:t>
            </a:r>
          </a:p>
        </p:txBody>
      </p:sp>
      <p:sp>
        <p:nvSpPr>
          <p:cNvPr id="18" name="Text 16"/>
          <p:cNvSpPr/>
          <p:nvPr/>
        </p:nvSpPr>
        <p:spPr>
          <a:xfrm>
            <a:off x="3604208" y="3225961"/>
            <a:ext cx="563292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Cost-Sharing Models, Currency &amp; Inflation, grant compliance</a:t>
            </a:r>
          </a:p>
        </p:txBody>
      </p:sp>
      <p:sp>
        <p:nvSpPr>
          <p:cNvPr id="20" name="Text 18"/>
          <p:cNvSpPr/>
          <p:nvPr/>
        </p:nvSpPr>
        <p:spPr>
          <a:xfrm>
            <a:off x="2853053" y="4604597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⚡</a:t>
            </a:r>
            <a:r>
              <a:rPr lang="en-US" sz="2800" dirty="0"/>
              <a:t> </a:t>
            </a:r>
          </a:p>
        </p:txBody>
      </p:sp>
      <p:sp>
        <p:nvSpPr>
          <p:cNvPr id="21" name="Text 19"/>
          <p:cNvSpPr/>
          <p:nvPr/>
        </p:nvSpPr>
        <p:spPr>
          <a:xfrm>
            <a:off x="3604207" y="3883972"/>
            <a:ext cx="5229171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Integrity, benefit sharing, cultural respect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26C76952-CC09-EFB7-26CF-CA5F7DA4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7</a:t>
            </a:fld>
            <a:endParaRPr lang="en-001" b="1" dirty="0"/>
          </a:p>
        </p:txBody>
      </p:sp>
      <p:sp>
        <p:nvSpPr>
          <p:cNvPr id="23" name="Shape 14">
            <a:extLst>
              <a:ext uri="{FF2B5EF4-FFF2-40B4-BE49-F238E27FC236}">
                <a16:creationId xmlns:a16="http://schemas.microsoft.com/office/drawing/2014/main" id="{5F808AE0-6F76-6897-F213-66526CCBCFB6}"/>
              </a:ext>
            </a:extLst>
          </p:cNvPr>
          <p:cNvSpPr/>
          <p:nvPr/>
        </p:nvSpPr>
        <p:spPr>
          <a:xfrm>
            <a:off x="4077654" y="4429046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4" name="Shape 14">
            <a:extLst>
              <a:ext uri="{FF2B5EF4-FFF2-40B4-BE49-F238E27FC236}">
                <a16:creationId xmlns:a16="http://schemas.microsoft.com/office/drawing/2014/main" id="{5D5571CA-039B-968E-B225-144AC65D9A02}"/>
              </a:ext>
            </a:extLst>
          </p:cNvPr>
          <p:cNvSpPr/>
          <p:nvPr/>
        </p:nvSpPr>
        <p:spPr>
          <a:xfrm>
            <a:off x="4097775" y="4440570"/>
            <a:ext cx="393192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5" name="Shape 11">
            <a:extLst>
              <a:ext uri="{FF2B5EF4-FFF2-40B4-BE49-F238E27FC236}">
                <a16:creationId xmlns:a16="http://schemas.microsoft.com/office/drawing/2014/main" id="{0D587546-46F0-0981-B0D1-4CF71FD7B67A}"/>
              </a:ext>
            </a:extLst>
          </p:cNvPr>
          <p:cNvSpPr/>
          <p:nvPr/>
        </p:nvSpPr>
        <p:spPr>
          <a:xfrm>
            <a:off x="3548514" y="4484094"/>
            <a:ext cx="5595486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inbalance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Co-design Strategies, Mutual Capacity Building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" y="821220"/>
            <a:ext cx="2425148" cy="3661079"/>
          </a:xfrm>
          <a:prstGeom prst="rect">
            <a:avLst/>
          </a:prstGeom>
          <a:solidFill>
            <a:srgbClr val="2196F3"/>
          </a:solidFill>
          <a:ln/>
        </p:spPr>
      </p:sp>
      <p:sp>
        <p:nvSpPr>
          <p:cNvPr id="3" name="Text 1"/>
          <p:cNvSpPr/>
          <p:nvPr/>
        </p:nvSpPr>
        <p:spPr>
          <a:xfrm>
            <a:off x="200771" y="1209886"/>
            <a:ext cx="2819400" cy="242654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Module 4 </a:t>
            </a:r>
          </a:p>
          <a:p>
            <a:r>
              <a:rPr lang="en-US" b="1" dirty="0">
                <a:solidFill>
                  <a:schemeClr val="bg1"/>
                </a:solidFill>
              </a:rPr>
              <a:t>Partnership </a:t>
            </a:r>
          </a:p>
          <a:p>
            <a:r>
              <a:rPr lang="en-US" b="1" dirty="0">
                <a:solidFill>
                  <a:schemeClr val="bg1"/>
                </a:solidFill>
              </a:rPr>
              <a:t>for </a:t>
            </a:r>
          </a:p>
          <a:p>
            <a:r>
              <a:rPr lang="en-US" b="1" dirty="0">
                <a:solidFill>
                  <a:schemeClr val="bg1"/>
                </a:solidFill>
              </a:rPr>
              <a:t>teaching capacity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2834217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4754880" y="731520"/>
            <a:ext cx="3931920" cy="3840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2425149" y="914189"/>
            <a:ext cx="6255688" cy="34977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Partnerships for teaching capacity among Higher Education Institutions (HEIs) are handled 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through structured, multilateral frameworks designed to share pedagogical practices, expand faculty skills, modernize curricula.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endParaRPr lang="en-US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endParaRPr lang="en-US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Instead of working in isolation, universities pool their resources to improve how their educators teach </a:t>
            </a:r>
          </a:p>
          <a:p>
            <a:endParaRPr lang="en-US" sz="2000" dirty="0"/>
          </a:p>
          <a:p>
            <a:endParaRPr lang="en-US" dirty="0"/>
          </a:p>
          <a:p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0" y="2103120"/>
            <a:ext cx="33832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endParaRPr lang="en-US" sz="17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945FFFE-1089-08C1-8B6F-A6E263549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8</a:t>
            </a:fld>
            <a:endParaRPr lang="en-001" sz="1600" b="1" dirty="0"/>
          </a:p>
        </p:txBody>
      </p:sp>
    </p:spTree>
    <p:extLst>
      <p:ext uri="{BB962C8B-B14F-4D97-AF65-F5344CB8AC3E}">
        <p14:creationId xmlns:p14="http://schemas.microsoft.com/office/powerpoint/2010/main" val="218767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lvl="0" algn="ctr"/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Curriculum co- development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07666" y="1450340"/>
            <a:ext cx="618214" cy="605072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645920" y="1323892"/>
            <a:ext cx="724438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/>
          </a:p>
          <a:p>
            <a:endParaRPr lang="en-US" dirty="0"/>
          </a:p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 collaborative process where educators, students, industry professionals share decision-making to design learning outcomes, resources, assessments. </a:t>
            </a:r>
          </a:p>
          <a:p>
            <a:endParaRPr lang="en-US" sz="2000" dirty="0"/>
          </a:p>
          <a:p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1508760" y="2331720"/>
            <a:ext cx="700659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2410777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77240" y="2747941"/>
            <a:ext cx="548640" cy="5486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74220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577340" y="269748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508760" y="2742206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partnership breaks traditional power dynamics to ensure the curriculum is relevant, engaging, and aligned with real-world skills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775496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77240" y="4023360"/>
            <a:ext cx="548640" cy="5486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508760" y="402336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potential models:  Educator &amp; Student, Educator &amp; Industry and; Institutional &amp; Community </a:t>
            </a:r>
          </a:p>
        </p:txBody>
      </p:sp>
      <p:sp>
        <p:nvSpPr>
          <p:cNvPr id="17" name="Text 15"/>
          <p:cNvSpPr/>
          <p:nvPr/>
        </p:nvSpPr>
        <p:spPr>
          <a:xfrm>
            <a:off x="1508760" y="443484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700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CEB3D11-79C6-4A88-7184-BF70126C4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95E88-4648-9A45-A2E5-CC5CF2A550DC}" type="slidenum">
              <a:rPr lang="en-001" sz="1600" b="1" smtClean="0"/>
              <a:t>9</a:t>
            </a:fld>
            <a:endParaRPr lang="en-001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968</Words>
  <Application>Microsoft Macintosh PowerPoint</Application>
  <PresentationFormat>On-screen Show (16:9)</PresentationFormat>
  <Paragraphs>206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Calibri Light</vt:lpstr>
      <vt:lpstr>Tahoma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RACI matrix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Facilitation Skills Masterclass</dc:title>
  <dc:subject>PptxGenJS Presentation</dc:subject>
  <dc:creator>Facilitation Training</dc:creator>
  <cp:lastModifiedBy>Dr Sarah</cp:lastModifiedBy>
  <cp:revision>13</cp:revision>
  <dcterms:created xsi:type="dcterms:W3CDTF">2026-05-12T01:16:13Z</dcterms:created>
  <dcterms:modified xsi:type="dcterms:W3CDTF">2026-05-24T22:06:47Z</dcterms:modified>
</cp:coreProperties>
</file>