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304" r:id="rId3"/>
    <p:sldId id="257" r:id="rId4"/>
    <p:sldId id="268" r:id="rId5"/>
    <p:sldId id="363" r:id="rId6"/>
    <p:sldId id="258" r:id="rId7"/>
    <p:sldId id="259" r:id="rId8"/>
    <p:sldId id="364" r:id="rId9"/>
    <p:sldId id="276" r:id="rId10"/>
    <p:sldId id="277" r:id="rId11"/>
    <p:sldId id="278" r:id="rId12"/>
    <p:sldId id="289" r:id="rId13"/>
    <p:sldId id="290" r:id="rId14"/>
    <p:sldId id="291" r:id="rId15"/>
    <p:sldId id="292" r:id="rId16"/>
    <p:sldId id="280" r:id="rId17"/>
    <p:sldId id="281" r:id="rId18"/>
    <p:sldId id="282" r:id="rId19"/>
    <p:sldId id="365" r:id="rId20"/>
    <p:sldId id="366" r:id="rId21"/>
    <p:sldId id="260" r:id="rId22"/>
    <p:sldId id="262" r:id="rId23"/>
    <p:sldId id="367" r:id="rId24"/>
    <p:sldId id="36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61"/>
  </p:normalViewPr>
  <p:slideViewPr>
    <p:cSldViewPr snapToGrid="0" snapToObjects="1"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C5B74E-C566-4009-A620-8E6BCC62F2FB}" type="doc">
      <dgm:prSet loTypeId="urn:microsoft.com/office/officeart/2005/8/layout/cycle1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1231E6-68F5-4385-B541-A367A3264527}">
      <dgm:prSet custT="1"/>
      <dgm:spPr/>
      <dgm:t>
        <a:bodyPr/>
        <a:lstStyle/>
        <a:p>
          <a:r>
            <a: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Background and Rationale</a:t>
          </a:r>
        </a:p>
      </dgm:t>
    </dgm:pt>
    <dgm:pt modelId="{4E1C1EBD-B7F6-4A97-9621-F6991FA9062D}" type="parTrans" cxnId="{1D03592C-96D6-48D2-9820-4E0AE36A1E71}">
      <dgm:prSet/>
      <dgm:spPr/>
      <dgm:t>
        <a:bodyPr/>
        <a:lstStyle/>
        <a:p>
          <a:endParaRPr lang="en-US"/>
        </a:p>
      </dgm:t>
    </dgm:pt>
    <dgm:pt modelId="{FBD864E7-D142-495B-A403-8799BF977079}" type="sibTrans" cxnId="{1D03592C-96D6-48D2-9820-4E0AE36A1E71}">
      <dgm:prSet/>
      <dgm:spPr/>
      <dgm:t>
        <a:bodyPr/>
        <a:lstStyle/>
        <a:p>
          <a:endParaRPr lang="en-US"/>
        </a:p>
      </dgm:t>
    </dgm:pt>
    <dgm:pt modelId="{454F3CAF-7422-480B-AAC8-C21E164C49AE}">
      <dgm:prSet custT="1"/>
      <dgm:spPr/>
      <dgm:t>
        <a:bodyPr/>
        <a:lstStyle/>
        <a:p>
          <a:r>
            <a: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Purpose for partnership</a:t>
          </a:r>
        </a:p>
      </dgm:t>
    </dgm:pt>
    <dgm:pt modelId="{272DC79D-AE91-4730-8A46-A66151BA690A}" type="parTrans" cxnId="{93575814-246F-49C1-9E67-5BACFBF85B73}">
      <dgm:prSet/>
      <dgm:spPr/>
      <dgm:t>
        <a:bodyPr/>
        <a:lstStyle/>
        <a:p>
          <a:endParaRPr lang="en-US"/>
        </a:p>
      </dgm:t>
    </dgm:pt>
    <dgm:pt modelId="{041EE4DB-E578-4F6F-9FD7-6C75CB330011}" type="sibTrans" cxnId="{93575814-246F-49C1-9E67-5BACFBF85B73}">
      <dgm:prSet/>
      <dgm:spPr/>
      <dgm:t>
        <a:bodyPr/>
        <a:lstStyle/>
        <a:p>
          <a:endParaRPr lang="en-US"/>
        </a:p>
      </dgm:t>
    </dgm:pt>
    <dgm:pt modelId="{352EF207-54C2-49E1-8D49-AE0238A9BAC4}">
      <dgm:prSet custT="1"/>
      <dgm:spPr/>
      <dgm:t>
        <a:bodyPr/>
        <a:lstStyle/>
        <a:p>
          <a:endParaRPr lang="en-US" sz="1600" b="1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endParaRPr lang="en-US" sz="1000" b="1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Training approach and methods</a:t>
          </a:r>
        </a:p>
        <a:p>
          <a:endParaRPr lang="en-US" sz="1500" dirty="0"/>
        </a:p>
      </dgm:t>
    </dgm:pt>
    <dgm:pt modelId="{3884EE81-3558-44D5-A6E9-559475173930}" type="parTrans" cxnId="{7B0456D5-A067-4C37-A14E-EA7008165A2C}">
      <dgm:prSet/>
      <dgm:spPr/>
      <dgm:t>
        <a:bodyPr/>
        <a:lstStyle/>
        <a:p>
          <a:endParaRPr lang="en-US"/>
        </a:p>
      </dgm:t>
    </dgm:pt>
    <dgm:pt modelId="{B376EBF6-3ED6-4395-A9BF-3D95DB4B46AA}" type="sibTrans" cxnId="{7B0456D5-A067-4C37-A14E-EA7008165A2C}">
      <dgm:prSet/>
      <dgm:spPr/>
      <dgm:t>
        <a:bodyPr/>
        <a:lstStyle/>
        <a:p>
          <a:endParaRPr lang="en-US"/>
        </a:p>
      </dgm:t>
    </dgm:pt>
    <dgm:pt modelId="{D2A82D80-C8E6-4623-B12F-B54C33E5A292}">
      <dgm:prSet custT="1"/>
      <dgm:spPr/>
      <dgm:t>
        <a:bodyPr/>
        <a:lstStyle/>
        <a:p>
          <a:r>
            <a: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Module 1</a:t>
          </a:r>
        </a:p>
        <a:p>
          <a:r>
            <a: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Foundation of Partnerships</a:t>
          </a:r>
        </a:p>
      </dgm:t>
    </dgm:pt>
    <dgm:pt modelId="{1A4F6054-AC68-4B1C-A705-50882C247322}" type="parTrans" cxnId="{2AF4D1AD-B122-4912-B826-4673DC26988B}">
      <dgm:prSet/>
      <dgm:spPr/>
      <dgm:t>
        <a:bodyPr/>
        <a:lstStyle/>
        <a:p>
          <a:endParaRPr lang="en-US"/>
        </a:p>
      </dgm:t>
    </dgm:pt>
    <dgm:pt modelId="{4A12B34B-FD83-4EDA-8798-C1E210D206C6}" type="sibTrans" cxnId="{2AF4D1AD-B122-4912-B826-4673DC26988B}">
      <dgm:prSet/>
      <dgm:spPr/>
      <dgm:t>
        <a:bodyPr/>
        <a:lstStyle/>
        <a:p>
          <a:endParaRPr lang="en-US"/>
        </a:p>
      </dgm:t>
    </dgm:pt>
    <dgm:pt modelId="{F990E641-F375-4894-BC36-2F8085AC12CF}">
      <dgm:prSet custT="1"/>
      <dgm:spPr/>
      <dgm:t>
        <a:bodyPr/>
        <a:lstStyle/>
        <a:p>
          <a:r>
            <a:rPr lang="en-US" sz="1600" b="1" dirty="0">
              <a:solidFill>
                <a:srgbClr val="0070C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Module 2:Strategic identification and mapping</a:t>
          </a:r>
          <a:r>
            <a:rPr lang="en-US" sz="1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600" dirty="0">
              <a:solidFill>
                <a:srgbClr val="0070C0"/>
              </a:solidFill>
            </a:rPr>
            <a:t>.</a:t>
          </a:r>
        </a:p>
      </dgm:t>
    </dgm:pt>
    <dgm:pt modelId="{0900AB2C-83BF-4C06-B87A-4FAAA713EA78}" type="parTrans" cxnId="{FAF7BC9D-B700-4BD8-B8F7-3A46E336CB51}">
      <dgm:prSet/>
      <dgm:spPr/>
      <dgm:t>
        <a:bodyPr/>
        <a:lstStyle/>
        <a:p>
          <a:endParaRPr lang="en-US"/>
        </a:p>
      </dgm:t>
    </dgm:pt>
    <dgm:pt modelId="{E8502B29-8972-4BB7-AF9D-1E1953953C33}" type="sibTrans" cxnId="{FAF7BC9D-B700-4BD8-B8F7-3A46E336CB51}">
      <dgm:prSet/>
      <dgm:spPr/>
      <dgm:t>
        <a:bodyPr/>
        <a:lstStyle/>
        <a:p>
          <a:endParaRPr lang="en-US"/>
        </a:p>
      </dgm:t>
    </dgm:pt>
    <dgm:pt modelId="{CAA4FADA-9943-CB43-B709-377C38AA2469}" type="pres">
      <dgm:prSet presAssocID="{DCC5B74E-C566-4009-A620-8E6BCC62F2FB}" presName="cycle" presStyleCnt="0">
        <dgm:presLayoutVars>
          <dgm:dir/>
          <dgm:resizeHandles val="exact"/>
        </dgm:presLayoutVars>
      </dgm:prSet>
      <dgm:spPr/>
    </dgm:pt>
    <dgm:pt modelId="{DC23AF28-A148-4F46-AECC-86FF80BB1328}" type="pres">
      <dgm:prSet presAssocID="{461231E6-68F5-4385-B541-A367A3264527}" presName="dummy" presStyleCnt="0"/>
      <dgm:spPr/>
    </dgm:pt>
    <dgm:pt modelId="{32961CDF-B6A3-3E42-9234-709F8362F4B2}" type="pres">
      <dgm:prSet presAssocID="{461231E6-68F5-4385-B541-A367A3264527}" presName="node" presStyleLbl="revTx" presStyleIdx="0" presStyleCnt="5" custScaleX="164790" custScaleY="49384" custRadScaleRad="116217" custRadScaleInc="95377">
        <dgm:presLayoutVars>
          <dgm:bulletEnabled val="1"/>
        </dgm:presLayoutVars>
      </dgm:prSet>
      <dgm:spPr/>
    </dgm:pt>
    <dgm:pt modelId="{720F9CFF-51FA-0346-A243-CD0E67C7C171}" type="pres">
      <dgm:prSet presAssocID="{FBD864E7-D142-495B-A403-8799BF977079}" presName="sibTrans" presStyleLbl="node1" presStyleIdx="0" presStyleCnt="5" custScaleX="92145" custScaleY="90555" custLinFactNeighborX="8561" custLinFactNeighborY="-77"/>
      <dgm:spPr/>
    </dgm:pt>
    <dgm:pt modelId="{0D7C97E4-4A59-9D43-B29E-9C3D41577FFE}" type="pres">
      <dgm:prSet presAssocID="{454F3CAF-7422-480B-AAC8-C21E164C49AE}" presName="dummy" presStyleCnt="0"/>
      <dgm:spPr/>
    </dgm:pt>
    <dgm:pt modelId="{CBD7423E-5FB0-A349-BE1F-090ECB698287}" type="pres">
      <dgm:prSet presAssocID="{454F3CAF-7422-480B-AAC8-C21E164C49AE}" presName="node" presStyleLbl="revTx" presStyleIdx="1" presStyleCnt="5" custScaleX="131191" custScaleY="60935">
        <dgm:presLayoutVars>
          <dgm:bulletEnabled val="1"/>
        </dgm:presLayoutVars>
      </dgm:prSet>
      <dgm:spPr/>
    </dgm:pt>
    <dgm:pt modelId="{55B9D3CE-08CD-8646-9B36-69DA210896EF}" type="pres">
      <dgm:prSet presAssocID="{041EE4DB-E578-4F6F-9FD7-6C75CB330011}" presName="sibTrans" presStyleLbl="node1" presStyleIdx="1" presStyleCnt="5" custScaleX="117767" custScaleY="100332" custLinFactNeighborX="2509" custLinFactNeighborY="3441"/>
      <dgm:spPr/>
    </dgm:pt>
    <dgm:pt modelId="{4B1225C1-CE3F-A048-A0A2-0252488679C8}" type="pres">
      <dgm:prSet presAssocID="{352EF207-54C2-49E1-8D49-AE0238A9BAC4}" presName="dummy" presStyleCnt="0"/>
      <dgm:spPr/>
    </dgm:pt>
    <dgm:pt modelId="{97C6F651-C9D4-134C-B225-ADB2ADACE74F}" type="pres">
      <dgm:prSet presAssocID="{352EF207-54C2-49E1-8D49-AE0238A9BAC4}" presName="node" presStyleLbl="revTx" presStyleIdx="2" presStyleCnt="5" custScaleX="162229" custScaleY="64597" custRadScaleRad="111846" custRadScaleInc="-26452">
        <dgm:presLayoutVars>
          <dgm:bulletEnabled val="1"/>
        </dgm:presLayoutVars>
      </dgm:prSet>
      <dgm:spPr/>
    </dgm:pt>
    <dgm:pt modelId="{D4BE3F7B-4458-C541-9D47-EEB1011E9B52}" type="pres">
      <dgm:prSet presAssocID="{B376EBF6-3ED6-4395-A9BF-3D95DB4B46AA}" presName="sibTrans" presStyleLbl="node1" presStyleIdx="2" presStyleCnt="5" custLinFactNeighborX="-7323" custLinFactNeighborY="2132"/>
      <dgm:spPr/>
    </dgm:pt>
    <dgm:pt modelId="{EE1F8A06-F7AC-E745-B052-E653648E597B}" type="pres">
      <dgm:prSet presAssocID="{D2A82D80-C8E6-4623-B12F-B54C33E5A292}" presName="dummy" presStyleCnt="0"/>
      <dgm:spPr/>
    </dgm:pt>
    <dgm:pt modelId="{D3CD0655-3505-B643-87DE-5B511BE1FB11}" type="pres">
      <dgm:prSet presAssocID="{D2A82D80-C8E6-4623-B12F-B54C33E5A292}" presName="node" presStyleLbl="revTx" presStyleIdx="3" presStyleCnt="5" custScaleX="197724" custRadScaleRad="106943" custRadScaleInc="-24624">
        <dgm:presLayoutVars>
          <dgm:bulletEnabled val="1"/>
        </dgm:presLayoutVars>
      </dgm:prSet>
      <dgm:spPr/>
    </dgm:pt>
    <dgm:pt modelId="{9E3D7C41-7325-7548-A643-C806583CA5B8}" type="pres">
      <dgm:prSet presAssocID="{4A12B34B-FD83-4EDA-8798-C1E210D206C6}" presName="sibTrans" presStyleLbl="node1" presStyleIdx="3" presStyleCnt="5" custScaleX="95882" custScaleY="99813" custLinFactNeighborX="25" custLinFactNeighborY="1824"/>
      <dgm:spPr/>
    </dgm:pt>
    <dgm:pt modelId="{C646E9B1-9D8D-C24E-9233-7D8C051C3F1C}" type="pres">
      <dgm:prSet presAssocID="{F990E641-F375-4894-BC36-2F8085AC12CF}" presName="dummy" presStyleCnt="0"/>
      <dgm:spPr/>
    </dgm:pt>
    <dgm:pt modelId="{A98E7EB1-110B-0541-8BB2-7C99F744D898}" type="pres">
      <dgm:prSet presAssocID="{F990E641-F375-4894-BC36-2F8085AC12CF}" presName="node" presStyleLbl="revTx" presStyleIdx="4" presStyleCnt="5" custScaleX="242987" custScaleY="41295" custRadScaleRad="94575" custRadScaleInc="-28178">
        <dgm:presLayoutVars>
          <dgm:bulletEnabled val="1"/>
        </dgm:presLayoutVars>
      </dgm:prSet>
      <dgm:spPr/>
    </dgm:pt>
    <dgm:pt modelId="{5F44EEC7-6DAB-B949-B01B-2408BDF47C3D}" type="pres">
      <dgm:prSet presAssocID="{E8502B29-8972-4BB7-AF9D-1E1953953C33}" presName="sibTrans" presStyleLbl="node1" presStyleIdx="4" presStyleCnt="5" custScaleX="66696" custScaleY="79322" custLinFactNeighborX="3877" custLinFactNeighborY="-13846"/>
      <dgm:spPr/>
    </dgm:pt>
  </dgm:ptLst>
  <dgm:cxnLst>
    <dgm:cxn modelId="{93575814-246F-49C1-9E67-5BACFBF85B73}" srcId="{DCC5B74E-C566-4009-A620-8E6BCC62F2FB}" destId="{454F3CAF-7422-480B-AAC8-C21E164C49AE}" srcOrd="1" destOrd="0" parTransId="{272DC79D-AE91-4730-8A46-A66151BA690A}" sibTransId="{041EE4DB-E578-4F6F-9FD7-6C75CB330011}"/>
    <dgm:cxn modelId="{1D03592C-96D6-48D2-9820-4E0AE36A1E71}" srcId="{DCC5B74E-C566-4009-A620-8E6BCC62F2FB}" destId="{461231E6-68F5-4385-B541-A367A3264527}" srcOrd="0" destOrd="0" parTransId="{4E1C1EBD-B7F6-4A97-9621-F6991FA9062D}" sibTransId="{FBD864E7-D142-495B-A403-8799BF977079}"/>
    <dgm:cxn modelId="{93D5D43B-E222-4C4B-BF83-2D1F2F30E651}" type="presOf" srcId="{4A12B34B-FD83-4EDA-8798-C1E210D206C6}" destId="{9E3D7C41-7325-7548-A643-C806583CA5B8}" srcOrd="0" destOrd="0" presId="urn:microsoft.com/office/officeart/2005/8/layout/cycle1"/>
    <dgm:cxn modelId="{38073241-52DC-E341-A221-B87A11FC0634}" type="presOf" srcId="{B376EBF6-3ED6-4395-A9BF-3D95DB4B46AA}" destId="{D4BE3F7B-4458-C541-9D47-EEB1011E9B52}" srcOrd="0" destOrd="0" presId="urn:microsoft.com/office/officeart/2005/8/layout/cycle1"/>
    <dgm:cxn modelId="{3A3ED351-FA61-7743-B799-A3F772E818C1}" type="presOf" srcId="{461231E6-68F5-4385-B541-A367A3264527}" destId="{32961CDF-B6A3-3E42-9234-709F8362F4B2}" srcOrd="0" destOrd="0" presId="urn:microsoft.com/office/officeart/2005/8/layout/cycle1"/>
    <dgm:cxn modelId="{808E6F7F-C05E-E746-BD2F-788C1F6E65F5}" type="presOf" srcId="{D2A82D80-C8E6-4623-B12F-B54C33E5A292}" destId="{D3CD0655-3505-B643-87DE-5B511BE1FB11}" srcOrd="0" destOrd="0" presId="urn:microsoft.com/office/officeart/2005/8/layout/cycle1"/>
    <dgm:cxn modelId="{8615837F-8AA0-1E4C-ADD8-4A1AB61CF57E}" type="presOf" srcId="{F990E641-F375-4894-BC36-2F8085AC12CF}" destId="{A98E7EB1-110B-0541-8BB2-7C99F744D898}" srcOrd="0" destOrd="0" presId="urn:microsoft.com/office/officeart/2005/8/layout/cycle1"/>
    <dgm:cxn modelId="{B2139E83-43BF-6540-BECF-4150AC10462F}" type="presOf" srcId="{041EE4DB-E578-4F6F-9FD7-6C75CB330011}" destId="{55B9D3CE-08CD-8646-9B36-69DA210896EF}" srcOrd="0" destOrd="0" presId="urn:microsoft.com/office/officeart/2005/8/layout/cycle1"/>
    <dgm:cxn modelId="{5611D884-A224-7F48-9525-77B4BE091431}" type="presOf" srcId="{454F3CAF-7422-480B-AAC8-C21E164C49AE}" destId="{CBD7423E-5FB0-A349-BE1F-090ECB698287}" srcOrd="0" destOrd="0" presId="urn:microsoft.com/office/officeart/2005/8/layout/cycle1"/>
    <dgm:cxn modelId="{51C9E490-79A8-F646-8177-D88C620AAC10}" type="presOf" srcId="{DCC5B74E-C566-4009-A620-8E6BCC62F2FB}" destId="{CAA4FADA-9943-CB43-B709-377C38AA2469}" srcOrd="0" destOrd="0" presId="urn:microsoft.com/office/officeart/2005/8/layout/cycle1"/>
    <dgm:cxn modelId="{FAF7BC9D-B700-4BD8-B8F7-3A46E336CB51}" srcId="{DCC5B74E-C566-4009-A620-8E6BCC62F2FB}" destId="{F990E641-F375-4894-BC36-2F8085AC12CF}" srcOrd="4" destOrd="0" parTransId="{0900AB2C-83BF-4C06-B87A-4FAAA713EA78}" sibTransId="{E8502B29-8972-4BB7-AF9D-1E1953953C33}"/>
    <dgm:cxn modelId="{9CCD22A6-019A-4F43-9C0A-AB21C9510711}" type="presOf" srcId="{E8502B29-8972-4BB7-AF9D-1E1953953C33}" destId="{5F44EEC7-6DAB-B949-B01B-2408BDF47C3D}" srcOrd="0" destOrd="0" presId="urn:microsoft.com/office/officeart/2005/8/layout/cycle1"/>
    <dgm:cxn modelId="{2AF4D1AD-B122-4912-B826-4673DC26988B}" srcId="{DCC5B74E-C566-4009-A620-8E6BCC62F2FB}" destId="{D2A82D80-C8E6-4623-B12F-B54C33E5A292}" srcOrd="3" destOrd="0" parTransId="{1A4F6054-AC68-4B1C-A705-50882C247322}" sibTransId="{4A12B34B-FD83-4EDA-8798-C1E210D206C6}"/>
    <dgm:cxn modelId="{7B0456D5-A067-4C37-A14E-EA7008165A2C}" srcId="{DCC5B74E-C566-4009-A620-8E6BCC62F2FB}" destId="{352EF207-54C2-49E1-8D49-AE0238A9BAC4}" srcOrd="2" destOrd="0" parTransId="{3884EE81-3558-44D5-A6E9-559475173930}" sibTransId="{B376EBF6-3ED6-4395-A9BF-3D95DB4B46AA}"/>
    <dgm:cxn modelId="{411A28DF-3408-9E4D-9DCE-A7B2F4D2B55D}" type="presOf" srcId="{352EF207-54C2-49E1-8D49-AE0238A9BAC4}" destId="{97C6F651-C9D4-134C-B225-ADB2ADACE74F}" srcOrd="0" destOrd="0" presId="urn:microsoft.com/office/officeart/2005/8/layout/cycle1"/>
    <dgm:cxn modelId="{00FFE1F5-0BD5-F941-BF46-A9E401156F7C}" type="presOf" srcId="{FBD864E7-D142-495B-A403-8799BF977079}" destId="{720F9CFF-51FA-0346-A243-CD0E67C7C171}" srcOrd="0" destOrd="0" presId="urn:microsoft.com/office/officeart/2005/8/layout/cycle1"/>
    <dgm:cxn modelId="{F03EC149-5EC3-0B4F-98C8-2AA14A1713D1}" type="presParOf" srcId="{CAA4FADA-9943-CB43-B709-377C38AA2469}" destId="{DC23AF28-A148-4F46-AECC-86FF80BB1328}" srcOrd="0" destOrd="0" presId="urn:microsoft.com/office/officeart/2005/8/layout/cycle1"/>
    <dgm:cxn modelId="{5DFD9E0C-683D-7748-A2CB-69B1E0D0CA6C}" type="presParOf" srcId="{CAA4FADA-9943-CB43-B709-377C38AA2469}" destId="{32961CDF-B6A3-3E42-9234-709F8362F4B2}" srcOrd="1" destOrd="0" presId="urn:microsoft.com/office/officeart/2005/8/layout/cycle1"/>
    <dgm:cxn modelId="{BAB87A6F-42A8-3E4F-8B0D-4D0FE62CD516}" type="presParOf" srcId="{CAA4FADA-9943-CB43-B709-377C38AA2469}" destId="{720F9CFF-51FA-0346-A243-CD0E67C7C171}" srcOrd="2" destOrd="0" presId="urn:microsoft.com/office/officeart/2005/8/layout/cycle1"/>
    <dgm:cxn modelId="{3BF298FB-DA99-6547-BFA3-3EF2851EC638}" type="presParOf" srcId="{CAA4FADA-9943-CB43-B709-377C38AA2469}" destId="{0D7C97E4-4A59-9D43-B29E-9C3D41577FFE}" srcOrd="3" destOrd="0" presId="urn:microsoft.com/office/officeart/2005/8/layout/cycle1"/>
    <dgm:cxn modelId="{2C6B45EB-CE31-AB47-BD62-7026BA90C9CC}" type="presParOf" srcId="{CAA4FADA-9943-CB43-B709-377C38AA2469}" destId="{CBD7423E-5FB0-A349-BE1F-090ECB698287}" srcOrd="4" destOrd="0" presId="urn:microsoft.com/office/officeart/2005/8/layout/cycle1"/>
    <dgm:cxn modelId="{395F245E-7194-5547-BA24-3BD666060173}" type="presParOf" srcId="{CAA4FADA-9943-CB43-B709-377C38AA2469}" destId="{55B9D3CE-08CD-8646-9B36-69DA210896EF}" srcOrd="5" destOrd="0" presId="urn:microsoft.com/office/officeart/2005/8/layout/cycle1"/>
    <dgm:cxn modelId="{DFD8111F-91AC-1E4A-9667-91E32CA39EB5}" type="presParOf" srcId="{CAA4FADA-9943-CB43-B709-377C38AA2469}" destId="{4B1225C1-CE3F-A048-A0A2-0252488679C8}" srcOrd="6" destOrd="0" presId="urn:microsoft.com/office/officeart/2005/8/layout/cycle1"/>
    <dgm:cxn modelId="{285A03B1-B7D4-A548-B391-94FAB1E49AE3}" type="presParOf" srcId="{CAA4FADA-9943-CB43-B709-377C38AA2469}" destId="{97C6F651-C9D4-134C-B225-ADB2ADACE74F}" srcOrd="7" destOrd="0" presId="urn:microsoft.com/office/officeart/2005/8/layout/cycle1"/>
    <dgm:cxn modelId="{F430E2E0-20B8-6641-9EB2-FBFBB8B0A44D}" type="presParOf" srcId="{CAA4FADA-9943-CB43-B709-377C38AA2469}" destId="{D4BE3F7B-4458-C541-9D47-EEB1011E9B52}" srcOrd="8" destOrd="0" presId="urn:microsoft.com/office/officeart/2005/8/layout/cycle1"/>
    <dgm:cxn modelId="{4E65FF4B-DCAC-4F49-B5C0-CAB2C630DECE}" type="presParOf" srcId="{CAA4FADA-9943-CB43-B709-377C38AA2469}" destId="{EE1F8A06-F7AC-E745-B052-E653648E597B}" srcOrd="9" destOrd="0" presId="urn:microsoft.com/office/officeart/2005/8/layout/cycle1"/>
    <dgm:cxn modelId="{210DE7DF-AF3F-1D4D-812E-74670F83225F}" type="presParOf" srcId="{CAA4FADA-9943-CB43-B709-377C38AA2469}" destId="{D3CD0655-3505-B643-87DE-5B511BE1FB11}" srcOrd="10" destOrd="0" presId="urn:microsoft.com/office/officeart/2005/8/layout/cycle1"/>
    <dgm:cxn modelId="{773E76A9-2F8B-0E48-A5E7-8F829A061C28}" type="presParOf" srcId="{CAA4FADA-9943-CB43-B709-377C38AA2469}" destId="{9E3D7C41-7325-7548-A643-C806583CA5B8}" srcOrd="11" destOrd="0" presId="urn:microsoft.com/office/officeart/2005/8/layout/cycle1"/>
    <dgm:cxn modelId="{4D581F13-1550-6341-95F1-DC4AC08EAEE0}" type="presParOf" srcId="{CAA4FADA-9943-CB43-B709-377C38AA2469}" destId="{C646E9B1-9D8D-C24E-9233-7D8C051C3F1C}" srcOrd="12" destOrd="0" presId="urn:microsoft.com/office/officeart/2005/8/layout/cycle1"/>
    <dgm:cxn modelId="{AE39349A-4900-7247-99CD-9884F964FA28}" type="presParOf" srcId="{CAA4FADA-9943-CB43-B709-377C38AA2469}" destId="{A98E7EB1-110B-0541-8BB2-7C99F744D898}" srcOrd="13" destOrd="0" presId="urn:microsoft.com/office/officeart/2005/8/layout/cycle1"/>
    <dgm:cxn modelId="{3E90B84C-F00E-064E-8B49-DD9F730D080C}" type="presParOf" srcId="{CAA4FADA-9943-CB43-B709-377C38AA2469}" destId="{5F44EEC7-6DAB-B949-B01B-2408BDF47C3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94DE82-6458-49D5-9AE5-66810FC3910B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BD6F394-4D16-4315-B823-F446FAD013F8}">
      <dgm:prSet custT="1"/>
      <dgm:spPr/>
      <dgm:t>
        <a:bodyPr/>
        <a:lstStyle/>
        <a:p>
          <a:pPr algn="l"/>
          <a:endParaRPr lang="en-US" sz="6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  <a:p>
          <a:pPr algn="l"/>
          <a:endParaRPr lang="en-US" sz="6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  <a:p>
          <a:pPr algn="ctr"/>
          <a:r>
            <a:rPr lang="en-US" sz="1100" dirty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Type of partnership</a:t>
          </a:r>
          <a:r>
            <a:rPr lang="en-US" sz="1100" dirty="0"/>
            <a:t> </a:t>
          </a:r>
        </a:p>
        <a:p>
          <a:pPr algn="ctr"/>
          <a:endParaRPr lang="en-US" sz="1100" dirty="0"/>
        </a:p>
        <a:p>
          <a:pPr algn="l"/>
          <a:endParaRPr lang="en-US" sz="1100" dirty="0"/>
        </a:p>
        <a:p>
          <a:pPr algn="l"/>
          <a:endParaRPr lang="en-US" sz="1100" dirty="0"/>
        </a:p>
        <a:p>
          <a:pPr algn="l"/>
          <a:endParaRPr lang="en-US" sz="1100" dirty="0"/>
        </a:p>
        <a:p>
          <a:pPr algn="l"/>
          <a:endParaRPr lang="en-US" sz="1100" dirty="0"/>
        </a:p>
      </dgm:t>
    </dgm:pt>
    <dgm:pt modelId="{AF1501D8-3449-43CA-8640-E0AF756D5EAE}" type="parTrans" cxnId="{3EB3DE84-4397-4E42-95D0-2B201CFF56BF}">
      <dgm:prSet/>
      <dgm:spPr/>
      <dgm:t>
        <a:bodyPr/>
        <a:lstStyle/>
        <a:p>
          <a:endParaRPr lang="en-US"/>
        </a:p>
      </dgm:t>
    </dgm:pt>
    <dgm:pt modelId="{73626716-C2BD-44E9-BE39-D9B049D4A0F2}" type="sibTrans" cxnId="{3EB3DE84-4397-4E42-95D0-2B201CFF56BF}">
      <dgm:prSet phldrT="2" phldr="0"/>
      <dgm:spPr/>
      <dgm:t>
        <a:bodyPr/>
        <a:lstStyle/>
        <a:p>
          <a:r>
            <a:rPr lang="en-US"/>
            <a:t>2</a:t>
          </a:r>
          <a:endParaRPr lang="en-US" dirty="0"/>
        </a:p>
      </dgm:t>
    </dgm:pt>
    <dgm:pt modelId="{68340194-3627-464E-A6F6-ABF70CA77DC6}">
      <dgm:prSet/>
      <dgm:spPr/>
      <dgm:t>
        <a:bodyPr/>
        <a:lstStyle/>
        <a:p>
          <a:pPr algn="l"/>
          <a:endParaRPr lang="en-US" dirty="0"/>
        </a:p>
        <a:p>
          <a:pPr algn="ctr"/>
          <a:endParaRPr lang="en-US" dirty="0"/>
        </a:p>
        <a:p>
          <a:pPr algn="ctr"/>
          <a:r>
            <a:rPr lang="en-US" dirty="0"/>
            <a:t>Checklist .</a:t>
          </a:r>
        </a:p>
      </dgm:t>
    </dgm:pt>
    <dgm:pt modelId="{F2C16496-9FCF-4DA2-B2D6-681F15E30A42}" type="parTrans" cxnId="{9F8A5A73-CB9F-497C-BCE4-8BCC921E97F9}">
      <dgm:prSet/>
      <dgm:spPr/>
      <dgm:t>
        <a:bodyPr/>
        <a:lstStyle/>
        <a:p>
          <a:endParaRPr lang="en-US"/>
        </a:p>
      </dgm:t>
    </dgm:pt>
    <dgm:pt modelId="{DE10512C-F3C3-4101-876A-C3914D052C71}" type="sibTrans" cxnId="{9F8A5A73-CB9F-497C-BCE4-8BCC921E97F9}">
      <dgm:prSet phldrT="5" phldr="0"/>
      <dgm:spPr/>
      <dgm:t>
        <a:bodyPr/>
        <a:lstStyle/>
        <a:p>
          <a:r>
            <a:rPr lang="en-US"/>
            <a:t>5</a:t>
          </a:r>
          <a:endParaRPr lang="en-US" dirty="0"/>
        </a:p>
      </dgm:t>
    </dgm:pt>
    <dgm:pt modelId="{6DD3628D-B8CA-4A57-9843-C41211650CA0}">
      <dgm:prSet/>
      <dgm:spPr/>
      <dgm:t>
        <a:bodyPr/>
        <a:lstStyle/>
        <a:p>
          <a:pPr algn="ctr"/>
          <a:endParaRPr lang="en-US" dirty="0"/>
        </a:p>
        <a:p>
          <a:pPr algn="ctr"/>
          <a:r>
            <a:rPr lang="en-US" dirty="0" err="1"/>
            <a:t>Influnced</a:t>
          </a:r>
          <a:r>
            <a:rPr lang="en-US" dirty="0"/>
            <a:t> by on going </a:t>
          </a:r>
          <a:r>
            <a:rPr lang="en-US" dirty="0" err="1"/>
            <a:t>discusiions</a:t>
          </a:r>
          <a:r>
            <a:rPr lang="en-US" dirty="0"/>
            <a:t>.</a:t>
          </a:r>
        </a:p>
      </dgm:t>
    </dgm:pt>
    <dgm:pt modelId="{FF58C4F5-536A-416C-AEDC-819F20550988}" type="parTrans" cxnId="{0A20BC07-09A9-4718-B2CC-5F52451557BF}">
      <dgm:prSet/>
      <dgm:spPr/>
      <dgm:t>
        <a:bodyPr/>
        <a:lstStyle/>
        <a:p>
          <a:endParaRPr lang="en-US"/>
        </a:p>
      </dgm:t>
    </dgm:pt>
    <dgm:pt modelId="{DA57CD84-99E9-4094-B337-892179820160}" type="sibTrans" cxnId="{0A20BC07-09A9-4718-B2CC-5F52451557BF}">
      <dgm:prSet phldrT="6" phldr="0"/>
      <dgm:spPr/>
      <dgm:t>
        <a:bodyPr/>
        <a:lstStyle/>
        <a:p>
          <a:r>
            <a:rPr lang="en-US"/>
            <a:t>6</a:t>
          </a:r>
          <a:endParaRPr lang="en-US" dirty="0"/>
        </a:p>
      </dgm:t>
    </dgm:pt>
    <dgm:pt modelId="{72662E93-FBC5-4847-9ECF-5DEC6D1BE1E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6C966E3B-FB0F-174F-9794-C68666683C3C}" type="parTrans" cxnId="{53C9B901-72E1-6340-AAE7-4F4C97169F14}">
      <dgm:prSet/>
      <dgm:spPr/>
      <dgm:t>
        <a:bodyPr/>
        <a:lstStyle/>
        <a:p>
          <a:endParaRPr lang="en-US"/>
        </a:p>
      </dgm:t>
    </dgm:pt>
    <dgm:pt modelId="{CCEECE70-DAC5-F345-9E55-5EEA06707171}" type="sibTrans" cxnId="{53C9B901-72E1-6340-AAE7-4F4C97169F14}">
      <dgm:prSet phldrT="3" phldr="0"/>
      <dgm:spPr/>
      <dgm:t>
        <a:bodyPr/>
        <a:lstStyle/>
        <a:p>
          <a:r>
            <a:rPr lang="en-US"/>
            <a:t>3</a:t>
          </a:r>
          <a:endParaRPr lang="en-US" dirty="0"/>
        </a:p>
      </dgm:t>
    </dgm:pt>
    <dgm:pt modelId="{4C0E3AD8-33A9-8847-B3E4-1848CC91786B}">
      <dgm:prSet custT="1"/>
      <dgm:spPr/>
      <dgm:t>
        <a:bodyPr/>
        <a:lstStyle/>
        <a:p>
          <a:pPr algn="ctr">
            <a:buNone/>
          </a:pPr>
          <a:endParaRPr lang="en-US" sz="1400" dirty="0"/>
        </a:p>
        <a:p>
          <a:pPr algn="ctr">
            <a:buNone/>
          </a:pPr>
          <a:endParaRPr lang="en-US" sz="900" dirty="0"/>
        </a:p>
        <a:p>
          <a:pPr algn="ctr">
            <a:buNone/>
          </a:pPr>
          <a:r>
            <a:rPr lang="en-US" sz="1400" dirty="0"/>
            <a:t>Financial</a:t>
          </a:r>
        </a:p>
      </dgm:t>
    </dgm:pt>
    <dgm:pt modelId="{F2729A63-D9DD-894A-A0CE-7BFBC286E436}" type="parTrans" cxnId="{7EC7FC96-F227-6A4A-B7A7-B63DBE4268F8}">
      <dgm:prSet/>
      <dgm:spPr/>
      <dgm:t>
        <a:bodyPr/>
        <a:lstStyle/>
        <a:p>
          <a:endParaRPr lang="en-US"/>
        </a:p>
      </dgm:t>
    </dgm:pt>
    <dgm:pt modelId="{AA89EA26-0DB6-1947-8839-D50F4484ACB2}" type="sibTrans" cxnId="{7EC7FC96-F227-6A4A-B7A7-B63DBE4268F8}">
      <dgm:prSet phldrT="4" phldr="0"/>
      <dgm:spPr/>
      <dgm:t>
        <a:bodyPr/>
        <a:lstStyle/>
        <a:p>
          <a:r>
            <a:rPr lang="en-US"/>
            <a:t>4</a:t>
          </a:r>
          <a:endParaRPr lang="en-US" dirty="0"/>
        </a:p>
      </dgm:t>
    </dgm:pt>
    <dgm:pt modelId="{D94BF2AC-146D-4567-A674-B1C047C6C8D4}">
      <dgm:prSet custT="1"/>
      <dgm:spPr/>
      <dgm:t>
        <a:bodyPr/>
        <a:lstStyle/>
        <a:p>
          <a:pPr algn="l"/>
          <a:endParaRPr lang="en-US" sz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algn="ctr"/>
          <a:r>
            <a: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Resource availability, networks,  reputation .</a:t>
          </a:r>
        </a:p>
      </dgm:t>
    </dgm:pt>
    <dgm:pt modelId="{2A409494-96CF-48B0-90AA-0C27FF6401EA}" type="sibTrans" cxnId="{B75ECED8-30F1-42CC-80B2-29CC98314539}">
      <dgm:prSet phldrT="1" phldr="0"/>
      <dgm:spPr/>
      <dgm:t>
        <a:bodyPr/>
        <a:lstStyle/>
        <a:p>
          <a:r>
            <a:rPr lang="en-US"/>
            <a:t>1</a:t>
          </a:r>
          <a:endParaRPr lang="en-US" dirty="0"/>
        </a:p>
      </dgm:t>
    </dgm:pt>
    <dgm:pt modelId="{2F74C544-B41C-4FF5-A228-02AE43C5D18B}" type="parTrans" cxnId="{B75ECED8-30F1-42CC-80B2-29CC98314539}">
      <dgm:prSet/>
      <dgm:spPr/>
      <dgm:t>
        <a:bodyPr/>
        <a:lstStyle/>
        <a:p>
          <a:endParaRPr lang="en-US"/>
        </a:p>
      </dgm:t>
    </dgm:pt>
    <dgm:pt modelId="{F677CBE3-215B-9747-B6C4-58F1419D573B}" type="pres">
      <dgm:prSet presAssocID="{7394DE82-6458-49D5-9AE5-66810FC3910B}" presName="Name0" presStyleCnt="0">
        <dgm:presLayoutVars>
          <dgm:animLvl val="lvl"/>
          <dgm:resizeHandles val="exact"/>
        </dgm:presLayoutVars>
      </dgm:prSet>
      <dgm:spPr/>
    </dgm:pt>
    <dgm:pt modelId="{99C82F80-12E6-3342-86B9-E5C930B1029C}" type="pres">
      <dgm:prSet presAssocID="{D94BF2AC-146D-4567-A674-B1C047C6C8D4}" presName="compositeNode" presStyleCnt="0">
        <dgm:presLayoutVars>
          <dgm:bulletEnabled val="1"/>
        </dgm:presLayoutVars>
      </dgm:prSet>
      <dgm:spPr/>
    </dgm:pt>
    <dgm:pt modelId="{2142EF42-7DBD-F143-8EBC-9F038DA6AA2A}" type="pres">
      <dgm:prSet presAssocID="{D94BF2AC-146D-4567-A674-B1C047C6C8D4}" presName="bgRect" presStyleLbl="bgAccFollowNode1" presStyleIdx="0" presStyleCnt="6" custScaleX="110738" custScaleY="180184" custLinFactNeighborX="14398" custLinFactNeighborY="-70182"/>
      <dgm:spPr/>
    </dgm:pt>
    <dgm:pt modelId="{04DDA90B-332C-684A-916E-111CD534A7C0}" type="pres">
      <dgm:prSet presAssocID="{2A409494-96CF-48B0-90AA-0C27FF6401EA}" presName="sibTransNodeCircle" presStyleLbl="alignNode1" presStyleIdx="0" presStyleCnt="12" custFlipHor="1" custScaleX="2000000" custLinFactX="100000" custLinFactNeighborX="122155" custLinFactNeighborY="-85954">
        <dgm:presLayoutVars>
          <dgm:chMax val="0"/>
          <dgm:bulletEnabled/>
        </dgm:presLayoutVars>
      </dgm:prSet>
      <dgm:spPr/>
    </dgm:pt>
    <dgm:pt modelId="{C73FF7D0-3B92-154B-ACD4-E230FE635F80}" type="pres">
      <dgm:prSet presAssocID="{D94BF2AC-146D-4567-A674-B1C047C6C8D4}" presName="bottomLine" presStyleLbl="alignNode1" presStyleIdx="1" presStyleCnt="12" custLinFactY="176013889" custLinFactNeighborX="-2370" custLinFactNeighborY="176100000">
        <dgm:presLayoutVars/>
      </dgm:prSet>
      <dgm:spPr/>
    </dgm:pt>
    <dgm:pt modelId="{48590D86-1493-334A-B432-83B8F37F30D7}" type="pres">
      <dgm:prSet presAssocID="{D94BF2AC-146D-4567-A674-B1C047C6C8D4}" presName="nodeText" presStyleLbl="bgAccFollowNode1" presStyleIdx="0" presStyleCnt="6">
        <dgm:presLayoutVars>
          <dgm:bulletEnabled val="1"/>
        </dgm:presLayoutVars>
      </dgm:prSet>
      <dgm:spPr/>
    </dgm:pt>
    <dgm:pt modelId="{8E7C4A87-6B99-9748-8FBC-27DD64D0F958}" type="pres">
      <dgm:prSet presAssocID="{2A409494-96CF-48B0-90AA-0C27FF6401EA}" presName="sibTrans" presStyleCnt="0"/>
      <dgm:spPr/>
    </dgm:pt>
    <dgm:pt modelId="{213F8FDD-3813-874F-84CB-34CBB14ADC77}" type="pres">
      <dgm:prSet presAssocID="{1BD6F394-4D16-4315-B823-F446FAD013F8}" presName="compositeNode" presStyleCnt="0">
        <dgm:presLayoutVars>
          <dgm:bulletEnabled val="1"/>
        </dgm:presLayoutVars>
      </dgm:prSet>
      <dgm:spPr/>
    </dgm:pt>
    <dgm:pt modelId="{58F876B8-172A-3E4C-967F-D310ACAFBBA8}" type="pres">
      <dgm:prSet presAssocID="{1BD6F394-4D16-4315-B823-F446FAD013F8}" presName="bgRect" presStyleLbl="bgAccFollowNode1" presStyleIdx="1" presStyleCnt="6" custScaleX="95239" custScaleY="173719" custLinFactNeighborX="7452" custLinFactNeighborY="-27288"/>
      <dgm:spPr/>
    </dgm:pt>
    <dgm:pt modelId="{1AE3329F-B0FA-7E41-9BAC-AA922B3BC363}" type="pres">
      <dgm:prSet presAssocID="{73626716-C2BD-44E9-BE39-D9B049D4A0F2}" presName="sibTransNodeCircle" presStyleLbl="alignNode1" presStyleIdx="2" presStyleCnt="12" custFlipHor="1" custScaleX="2000000" custScaleY="68769" custLinFactX="800000" custLinFactNeighborX="889269" custLinFactNeighborY="-74674">
        <dgm:presLayoutVars>
          <dgm:chMax val="0"/>
          <dgm:bulletEnabled/>
        </dgm:presLayoutVars>
      </dgm:prSet>
      <dgm:spPr/>
    </dgm:pt>
    <dgm:pt modelId="{AE72A8A2-21DF-0645-B86F-0163AB36FCE4}" type="pres">
      <dgm:prSet presAssocID="{1BD6F394-4D16-4315-B823-F446FAD013F8}" presName="bottomLine" presStyleLbl="alignNode1" presStyleIdx="3" presStyleCnt="12" custLinFactY="212901389" custLinFactNeighborX="8215" custLinFactNeighborY="213000000">
        <dgm:presLayoutVars/>
      </dgm:prSet>
      <dgm:spPr/>
    </dgm:pt>
    <dgm:pt modelId="{4DCE1C83-CD74-F04A-ACC4-29C6F3E604DE}" type="pres">
      <dgm:prSet presAssocID="{1BD6F394-4D16-4315-B823-F446FAD013F8}" presName="nodeText" presStyleLbl="bgAccFollowNode1" presStyleIdx="1" presStyleCnt="6">
        <dgm:presLayoutVars>
          <dgm:bulletEnabled val="1"/>
        </dgm:presLayoutVars>
      </dgm:prSet>
      <dgm:spPr/>
    </dgm:pt>
    <dgm:pt modelId="{533B17BE-5B15-7A40-9E22-0E5600093A30}" type="pres">
      <dgm:prSet presAssocID="{73626716-C2BD-44E9-BE39-D9B049D4A0F2}" presName="sibTrans" presStyleCnt="0"/>
      <dgm:spPr/>
    </dgm:pt>
    <dgm:pt modelId="{9C60DD07-BF4D-6E40-9673-9ADA6E77F807}" type="pres">
      <dgm:prSet presAssocID="{72662E93-FBC5-4847-9ECF-5DEC6D1BE1EF}" presName="compositeNode" presStyleCnt="0">
        <dgm:presLayoutVars>
          <dgm:bulletEnabled val="1"/>
        </dgm:presLayoutVars>
      </dgm:prSet>
      <dgm:spPr/>
    </dgm:pt>
    <dgm:pt modelId="{2AD6A40B-57D5-B445-97D3-513F450D0342}" type="pres">
      <dgm:prSet presAssocID="{72662E93-FBC5-4847-9ECF-5DEC6D1BE1EF}" presName="bgRect" presStyleLbl="bgAccFollowNode1" presStyleIdx="2" presStyleCnt="6" custScaleX="118325" custScaleY="174333" custLinFactNeighborX="5956" custLinFactNeighborY="-27387"/>
      <dgm:spPr/>
    </dgm:pt>
    <dgm:pt modelId="{6BD051CC-1454-AD47-B1C6-6AFC2C5C43D2}" type="pres">
      <dgm:prSet presAssocID="{CCEECE70-DAC5-F345-9E55-5EEA06707171}" presName="sibTransNodeCircle" presStyleLbl="alignNode1" presStyleIdx="4" presStyleCnt="12" custFlipHor="0" custScaleX="2000000" custScaleY="67854" custLinFactX="-155481" custLinFactNeighborX="-200000" custLinFactNeighborY="-43580">
        <dgm:presLayoutVars>
          <dgm:chMax val="0"/>
          <dgm:bulletEnabled/>
        </dgm:presLayoutVars>
      </dgm:prSet>
      <dgm:spPr/>
    </dgm:pt>
    <dgm:pt modelId="{36272B72-8678-5E43-9D6A-96784C7529D5}" type="pres">
      <dgm:prSet presAssocID="{72662E93-FBC5-4847-9ECF-5DEC6D1BE1EF}" presName="bottomLine" presStyleLbl="alignNode1" presStyleIdx="5" presStyleCnt="12" custLinFactY="228400000" custLinFactNeighborX="11493" custLinFactNeighborY="228476389">
        <dgm:presLayoutVars/>
      </dgm:prSet>
      <dgm:spPr/>
    </dgm:pt>
    <dgm:pt modelId="{0E59AB9E-A0C7-AD4B-B2D7-FB5700F6EA9D}" type="pres">
      <dgm:prSet presAssocID="{72662E93-FBC5-4847-9ECF-5DEC6D1BE1EF}" presName="nodeText" presStyleLbl="bgAccFollowNode1" presStyleIdx="2" presStyleCnt="6">
        <dgm:presLayoutVars>
          <dgm:bulletEnabled val="1"/>
        </dgm:presLayoutVars>
      </dgm:prSet>
      <dgm:spPr/>
    </dgm:pt>
    <dgm:pt modelId="{FDF383A2-81AC-C547-BCAC-7BA55354832C}" type="pres">
      <dgm:prSet presAssocID="{CCEECE70-DAC5-F345-9E55-5EEA06707171}" presName="sibTrans" presStyleCnt="0"/>
      <dgm:spPr/>
    </dgm:pt>
    <dgm:pt modelId="{F39D2344-9470-5E4A-B544-6BC17D6B1090}" type="pres">
      <dgm:prSet presAssocID="{4C0E3AD8-33A9-8847-B3E4-1848CC91786B}" presName="compositeNode" presStyleCnt="0">
        <dgm:presLayoutVars>
          <dgm:bulletEnabled val="1"/>
        </dgm:presLayoutVars>
      </dgm:prSet>
      <dgm:spPr/>
    </dgm:pt>
    <dgm:pt modelId="{99A2EB8F-1F48-2948-975C-2FB419BD500D}" type="pres">
      <dgm:prSet presAssocID="{4C0E3AD8-33A9-8847-B3E4-1848CC91786B}" presName="bgRect" presStyleLbl="bgAccFollowNode1" presStyleIdx="3" presStyleCnt="6" custScaleX="91575" custScaleY="175618" custLinFactNeighborX="3072" custLinFactNeighborY="-26257"/>
      <dgm:spPr/>
    </dgm:pt>
    <dgm:pt modelId="{30DA5614-099B-2646-9EEC-634B3A7CA017}" type="pres">
      <dgm:prSet presAssocID="{AA89EA26-0DB6-1947-8839-D50F4484ACB2}" presName="sibTransNodeCircle" presStyleLbl="alignNode1" presStyleIdx="6" presStyleCnt="12" custFlipHor="0" custScaleX="2000000" custScaleY="46013" custLinFactX="-720000" custLinFactNeighborX="-800000" custLinFactNeighborY="-19803">
        <dgm:presLayoutVars>
          <dgm:chMax val="0"/>
          <dgm:bulletEnabled/>
        </dgm:presLayoutVars>
      </dgm:prSet>
      <dgm:spPr/>
    </dgm:pt>
    <dgm:pt modelId="{E21DF003-B5CF-194D-9508-131BF4A18392}" type="pres">
      <dgm:prSet presAssocID="{4C0E3AD8-33A9-8847-B3E4-1848CC91786B}" presName="bottomLine" presStyleLbl="alignNode1" presStyleIdx="7" presStyleCnt="12" custLinFactY="194000000" custLinFactNeighborX="1135" custLinFactNeighborY="194055556">
        <dgm:presLayoutVars/>
      </dgm:prSet>
      <dgm:spPr/>
    </dgm:pt>
    <dgm:pt modelId="{38CBD54D-538B-5C43-8C54-40FEC96FF633}" type="pres">
      <dgm:prSet presAssocID="{4C0E3AD8-33A9-8847-B3E4-1848CC91786B}" presName="nodeText" presStyleLbl="bgAccFollowNode1" presStyleIdx="3" presStyleCnt="6">
        <dgm:presLayoutVars>
          <dgm:bulletEnabled val="1"/>
        </dgm:presLayoutVars>
      </dgm:prSet>
      <dgm:spPr/>
    </dgm:pt>
    <dgm:pt modelId="{1555537C-8852-0D46-BC30-C969DB483E22}" type="pres">
      <dgm:prSet presAssocID="{AA89EA26-0DB6-1947-8839-D50F4484ACB2}" presName="sibTrans" presStyleCnt="0"/>
      <dgm:spPr/>
    </dgm:pt>
    <dgm:pt modelId="{9076CCAD-96D2-8746-BC72-9E27DC679C5B}" type="pres">
      <dgm:prSet presAssocID="{68340194-3627-464E-A6F6-ABF70CA77DC6}" presName="compositeNode" presStyleCnt="0">
        <dgm:presLayoutVars>
          <dgm:bulletEnabled val="1"/>
        </dgm:presLayoutVars>
      </dgm:prSet>
      <dgm:spPr/>
    </dgm:pt>
    <dgm:pt modelId="{914F0FA6-78B0-FF4D-80DB-AF267B09C7AF}" type="pres">
      <dgm:prSet presAssocID="{68340194-3627-464E-A6F6-ABF70CA77DC6}" presName="bgRect" presStyleLbl="bgAccFollowNode1" presStyleIdx="4" presStyleCnt="6" custFlipHor="1" custScaleX="86758" custScaleY="177401" custLinFactNeighborX="-3609" custLinFactNeighborY="-33805"/>
      <dgm:spPr/>
    </dgm:pt>
    <dgm:pt modelId="{E2F2FB97-9BDB-4248-B39F-B7D151569885}" type="pres">
      <dgm:prSet presAssocID="{DE10512C-F3C3-4101-876A-C3914D052C71}" presName="sibTransNodeCircle" presStyleLbl="alignNode1" presStyleIdx="8" presStyleCnt="12" custFlipVert="0" custFlipHor="0" custScaleX="2000000" custScaleY="106645" custLinFactX="-200900000" custLinFactNeighborX="-200948931" custLinFactNeighborY="-70292">
        <dgm:presLayoutVars>
          <dgm:chMax val="0"/>
          <dgm:bulletEnabled/>
        </dgm:presLayoutVars>
      </dgm:prSet>
      <dgm:spPr/>
    </dgm:pt>
    <dgm:pt modelId="{61339BB4-39E2-EF48-A7E9-18326A24C1B7}" type="pres">
      <dgm:prSet presAssocID="{68340194-3627-464E-A6F6-ABF70CA77DC6}" presName="bottomLine" presStyleLbl="alignNode1" presStyleIdx="9" presStyleCnt="12" custLinFactY="185200000" custLinFactNeighborX="-3609" custLinFactNeighborY="185216666">
        <dgm:presLayoutVars/>
      </dgm:prSet>
      <dgm:spPr/>
    </dgm:pt>
    <dgm:pt modelId="{D84A17FE-89A5-DE45-96F3-E69D44439E94}" type="pres">
      <dgm:prSet presAssocID="{68340194-3627-464E-A6F6-ABF70CA77DC6}" presName="nodeText" presStyleLbl="bgAccFollowNode1" presStyleIdx="4" presStyleCnt="6">
        <dgm:presLayoutVars>
          <dgm:bulletEnabled val="1"/>
        </dgm:presLayoutVars>
      </dgm:prSet>
      <dgm:spPr/>
    </dgm:pt>
    <dgm:pt modelId="{73549289-1458-274A-B079-D338E8A0275D}" type="pres">
      <dgm:prSet presAssocID="{DE10512C-F3C3-4101-876A-C3914D052C71}" presName="sibTrans" presStyleCnt="0"/>
      <dgm:spPr/>
    </dgm:pt>
    <dgm:pt modelId="{CAEB3EBE-7215-694E-91ED-42A4226C5DBD}" type="pres">
      <dgm:prSet presAssocID="{6DD3628D-B8CA-4A57-9843-C41211650CA0}" presName="compositeNode" presStyleCnt="0">
        <dgm:presLayoutVars>
          <dgm:bulletEnabled val="1"/>
        </dgm:presLayoutVars>
      </dgm:prSet>
      <dgm:spPr/>
    </dgm:pt>
    <dgm:pt modelId="{1651ED9B-3AD5-B047-8E66-B4CFA307EF58}" type="pres">
      <dgm:prSet presAssocID="{6DD3628D-B8CA-4A57-9843-C41211650CA0}" presName="bgRect" presStyleLbl="bgAccFollowNode1" presStyleIdx="5" presStyleCnt="6" custScaleX="104238" custScaleY="180389" custLinFactNeighborX="-8101" custLinFactNeighborY="-32343"/>
      <dgm:spPr/>
    </dgm:pt>
    <dgm:pt modelId="{661CF066-7E41-BC43-8A7E-BFF91A6B8CA2}" type="pres">
      <dgm:prSet presAssocID="{DA57CD84-99E9-4094-B337-892179820160}" presName="sibTransNodeCircle" presStyleLbl="alignNode1" presStyleIdx="10" presStyleCnt="12" custFlipHor="1" custScaleX="2000000" custScaleY="120278" custLinFactY="-9429" custLinFactNeighborX="6648" custLinFactNeighborY="-100000">
        <dgm:presLayoutVars>
          <dgm:chMax val="0"/>
          <dgm:bulletEnabled/>
        </dgm:presLayoutVars>
      </dgm:prSet>
      <dgm:spPr/>
    </dgm:pt>
    <dgm:pt modelId="{A8092661-2B79-E04F-8FBF-2896C3710ADD}" type="pres">
      <dgm:prSet presAssocID="{6DD3628D-B8CA-4A57-9843-C41211650CA0}" presName="bottomLine" presStyleLbl="alignNode1" presStyleIdx="11" presStyleCnt="12" custLinFactY="203800000" custLinFactNeighborX="-4463" custLinFactNeighborY="203804166">
        <dgm:presLayoutVars/>
      </dgm:prSet>
      <dgm:spPr/>
    </dgm:pt>
    <dgm:pt modelId="{D9780FCB-DB9D-1B4F-A2F8-CF87C04D2229}" type="pres">
      <dgm:prSet presAssocID="{6DD3628D-B8CA-4A57-9843-C41211650CA0}" presName="nodeText" presStyleLbl="bgAccFollowNode1" presStyleIdx="5" presStyleCnt="6">
        <dgm:presLayoutVars>
          <dgm:bulletEnabled val="1"/>
        </dgm:presLayoutVars>
      </dgm:prSet>
      <dgm:spPr/>
    </dgm:pt>
  </dgm:ptLst>
  <dgm:cxnLst>
    <dgm:cxn modelId="{53C9B901-72E1-6340-AAE7-4F4C97169F14}" srcId="{7394DE82-6458-49D5-9AE5-66810FC3910B}" destId="{72662E93-FBC5-4847-9ECF-5DEC6D1BE1EF}" srcOrd="2" destOrd="0" parTransId="{6C966E3B-FB0F-174F-9794-C68666683C3C}" sibTransId="{CCEECE70-DAC5-F345-9E55-5EEA06707171}"/>
    <dgm:cxn modelId="{40894905-B8B5-8A44-B006-7CAEB2590F12}" type="presOf" srcId="{6DD3628D-B8CA-4A57-9843-C41211650CA0}" destId="{D9780FCB-DB9D-1B4F-A2F8-CF87C04D2229}" srcOrd="1" destOrd="0" presId="urn:microsoft.com/office/officeart/2016/7/layout/BasicLinearProcessNumbered"/>
    <dgm:cxn modelId="{0A20BC07-09A9-4718-B2CC-5F52451557BF}" srcId="{7394DE82-6458-49D5-9AE5-66810FC3910B}" destId="{6DD3628D-B8CA-4A57-9843-C41211650CA0}" srcOrd="5" destOrd="0" parTransId="{FF58C4F5-536A-416C-AEDC-819F20550988}" sibTransId="{DA57CD84-99E9-4094-B337-892179820160}"/>
    <dgm:cxn modelId="{9C7EF113-F541-FB42-AB41-3CE93F7D218D}" type="presOf" srcId="{2A409494-96CF-48B0-90AA-0C27FF6401EA}" destId="{04DDA90B-332C-684A-916E-111CD534A7C0}" srcOrd="0" destOrd="0" presId="urn:microsoft.com/office/officeart/2016/7/layout/BasicLinearProcessNumbered"/>
    <dgm:cxn modelId="{AC8F311C-1C3E-4740-8885-B62831A7466E}" type="presOf" srcId="{4C0E3AD8-33A9-8847-B3E4-1848CC91786B}" destId="{38CBD54D-538B-5C43-8C54-40FEC96FF633}" srcOrd="1" destOrd="0" presId="urn:microsoft.com/office/officeart/2016/7/layout/BasicLinearProcessNumbered"/>
    <dgm:cxn modelId="{8767CB23-1A8D-2B49-9482-2BA295717EC7}" type="presOf" srcId="{4C0E3AD8-33A9-8847-B3E4-1848CC91786B}" destId="{99A2EB8F-1F48-2948-975C-2FB419BD500D}" srcOrd="0" destOrd="0" presId="urn:microsoft.com/office/officeart/2016/7/layout/BasicLinearProcessNumbered"/>
    <dgm:cxn modelId="{383FA32B-6DA3-7549-9A95-0E876D4BAC6C}" type="presOf" srcId="{73626716-C2BD-44E9-BE39-D9B049D4A0F2}" destId="{1AE3329F-B0FA-7E41-9BAC-AA922B3BC363}" srcOrd="0" destOrd="0" presId="urn:microsoft.com/office/officeart/2016/7/layout/BasicLinearProcessNumbered"/>
    <dgm:cxn modelId="{E46DC832-E7E7-514C-A610-DF23918F120A}" type="presOf" srcId="{7394DE82-6458-49D5-9AE5-66810FC3910B}" destId="{F677CBE3-215B-9747-B6C4-58F1419D573B}" srcOrd="0" destOrd="0" presId="urn:microsoft.com/office/officeart/2016/7/layout/BasicLinearProcessNumbered"/>
    <dgm:cxn modelId="{66DB0834-2E2A-2749-9E16-2100AA63CAD9}" type="presOf" srcId="{1BD6F394-4D16-4315-B823-F446FAD013F8}" destId="{58F876B8-172A-3E4C-967F-D310ACAFBBA8}" srcOrd="0" destOrd="0" presId="urn:microsoft.com/office/officeart/2016/7/layout/BasicLinearProcessNumbered"/>
    <dgm:cxn modelId="{2557215C-EDCA-3F4D-8930-96F2225722A9}" type="presOf" srcId="{D94BF2AC-146D-4567-A674-B1C047C6C8D4}" destId="{2142EF42-7DBD-F143-8EBC-9F038DA6AA2A}" srcOrd="0" destOrd="0" presId="urn:microsoft.com/office/officeart/2016/7/layout/BasicLinearProcessNumbered"/>
    <dgm:cxn modelId="{446A7A64-D7AA-B94C-8459-FCCD78DA7882}" type="presOf" srcId="{CCEECE70-DAC5-F345-9E55-5EEA06707171}" destId="{6BD051CC-1454-AD47-B1C6-6AFC2C5C43D2}" srcOrd="0" destOrd="0" presId="urn:microsoft.com/office/officeart/2016/7/layout/BasicLinearProcessNumbered"/>
    <dgm:cxn modelId="{7E578467-0055-D845-A335-EBF1B51A356A}" type="presOf" srcId="{6DD3628D-B8CA-4A57-9843-C41211650CA0}" destId="{1651ED9B-3AD5-B047-8E66-B4CFA307EF58}" srcOrd="0" destOrd="0" presId="urn:microsoft.com/office/officeart/2016/7/layout/BasicLinearProcessNumbered"/>
    <dgm:cxn modelId="{72B7014B-7B63-9A4E-A0DD-10A67466CB76}" type="presOf" srcId="{AA89EA26-0DB6-1947-8839-D50F4484ACB2}" destId="{30DA5614-099B-2646-9EEC-634B3A7CA017}" srcOrd="0" destOrd="0" presId="urn:microsoft.com/office/officeart/2016/7/layout/BasicLinearProcessNumbered"/>
    <dgm:cxn modelId="{2673A74B-2088-5344-BF98-3EBC04A8E717}" type="presOf" srcId="{68340194-3627-464E-A6F6-ABF70CA77DC6}" destId="{914F0FA6-78B0-FF4D-80DB-AF267B09C7AF}" srcOrd="0" destOrd="0" presId="urn:microsoft.com/office/officeart/2016/7/layout/BasicLinearProcessNumbered"/>
    <dgm:cxn modelId="{9F8A5A73-CB9F-497C-BCE4-8BCC921E97F9}" srcId="{7394DE82-6458-49D5-9AE5-66810FC3910B}" destId="{68340194-3627-464E-A6F6-ABF70CA77DC6}" srcOrd="4" destOrd="0" parTransId="{F2C16496-9FCF-4DA2-B2D6-681F15E30A42}" sibTransId="{DE10512C-F3C3-4101-876A-C3914D052C71}"/>
    <dgm:cxn modelId="{B775497A-E617-4442-8401-6E2C5354DC46}" type="presOf" srcId="{D94BF2AC-146D-4567-A674-B1C047C6C8D4}" destId="{48590D86-1493-334A-B432-83B8F37F30D7}" srcOrd="1" destOrd="0" presId="urn:microsoft.com/office/officeart/2016/7/layout/BasicLinearProcessNumbered"/>
    <dgm:cxn modelId="{884D977B-55D5-D54F-9306-F15C9A3B89E7}" type="presOf" srcId="{68340194-3627-464E-A6F6-ABF70CA77DC6}" destId="{D84A17FE-89A5-DE45-96F3-E69D44439E94}" srcOrd="1" destOrd="0" presId="urn:microsoft.com/office/officeart/2016/7/layout/BasicLinearProcessNumbered"/>
    <dgm:cxn modelId="{04FE0484-A6A8-474D-85CA-CEC9F5FE4C1C}" type="presOf" srcId="{72662E93-FBC5-4847-9ECF-5DEC6D1BE1EF}" destId="{2AD6A40B-57D5-B445-97D3-513F450D0342}" srcOrd="0" destOrd="0" presId="urn:microsoft.com/office/officeart/2016/7/layout/BasicLinearProcessNumbered"/>
    <dgm:cxn modelId="{3EB3DE84-4397-4E42-95D0-2B201CFF56BF}" srcId="{7394DE82-6458-49D5-9AE5-66810FC3910B}" destId="{1BD6F394-4D16-4315-B823-F446FAD013F8}" srcOrd="1" destOrd="0" parTransId="{AF1501D8-3449-43CA-8640-E0AF756D5EAE}" sibTransId="{73626716-C2BD-44E9-BE39-D9B049D4A0F2}"/>
    <dgm:cxn modelId="{7EC7FC96-F227-6A4A-B7A7-B63DBE4268F8}" srcId="{7394DE82-6458-49D5-9AE5-66810FC3910B}" destId="{4C0E3AD8-33A9-8847-B3E4-1848CC91786B}" srcOrd="3" destOrd="0" parTransId="{F2729A63-D9DD-894A-A0CE-7BFBC286E436}" sibTransId="{AA89EA26-0DB6-1947-8839-D50F4484ACB2}"/>
    <dgm:cxn modelId="{AB1ECAA9-38F5-184F-B4FD-56D589320120}" type="presOf" srcId="{72662E93-FBC5-4847-9ECF-5DEC6D1BE1EF}" destId="{0E59AB9E-A0C7-AD4B-B2D7-FB5700F6EA9D}" srcOrd="1" destOrd="0" presId="urn:microsoft.com/office/officeart/2016/7/layout/BasicLinearProcessNumbered"/>
    <dgm:cxn modelId="{5A5B51B5-26CE-4245-B43E-01E8C3E5ACF8}" type="presOf" srcId="{DE10512C-F3C3-4101-876A-C3914D052C71}" destId="{E2F2FB97-9BDB-4248-B39F-B7D151569885}" srcOrd="0" destOrd="0" presId="urn:microsoft.com/office/officeart/2016/7/layout/BasicLinearProcessNumbered"/>
    <dgm:cxn modelId="{61AA36BD-2617-5B4B-A6C2-0BA701E56CF3}" type="presOf" srcId="{1BD6F394-4D16-4315-B823-F446FAD013F8}" destId="{4DCE1C83-CD74-F04A-ACC4-29C6F3E604DE}" srcOrd="1" destOrd="0" presId="urn:microsoft.com/office/officeart/2016/7/layout/BasicLinearProcessNumbered"/>
    <dgm:cxn modelId="{B75ECED8-30F1-42CC-80B2-29CC98314539}" srcId="{7394DE82-6458-49D5-9AE5-66810FC3910B}" destId="{D94BF2AC-146D-4567-A674-B1C047C6C8D4}" srcOrd="0" destOrd="0" parTransId="{2F74C544-B41C-4FF5-A228-02AE43C5D18B}" sibTransId="{2A409494-96CF-48B0-90AA-0C27FF6401EA}"/>
    <dgm:cxn modelId="{FA6A18DD-2A7C-B143-B754-74C1DA0424DD}" type="presOf" srcId="{DA57CD84-99E9-4094-B337-892179820160}" destId="{661CF066-7E41-BC43-8A7E-BFF91A6B8CA2}" srcOrd="0" destOrd="0" presId="urn:microsoft.com/office/officeart/2016/7/layout/BasicLinearProcessNumbered"/>
    <dgm:cxn modelId="{9C652E85-E127-7E48-9638-D9CE26CA2786}" type="presParOf" srcId="{F677CBE3-215B-9747-B6C4-58F1419D573B}" destId="{99C82F80-12E6-3342-86B9-E5C930B1029C}" srcOrd="0" destOrd="0" presId="urn:microsoft.com/office/officeart/2016/7/layout/BasicLinearProcessNumbered"/>
    <dgm:cxn modelId="{EC6AA541-99FF-5A4D-9941-03D7571D0EDC}" type="presParOf" srcId="{99C82F80-12E6-3342-86B9-E5C930B1029C}" destId="{2142EF42-7DBD-F143-8EBC-9F038DA6AA2A}" srcOrd="0" destOrd="0" presId="urn:microsoft.com/office/officeart/2016/7/layout/BasicLinearProcessNumbered"/>
    <dgm:cxn modelId="{0D030B2D-B9BC-8545-8AB0-795F89A5D20C}" type="presParOf" srcId="{99C82F80-12E6-3342-86B9-E5C930B1029C}" destId="{04DDA90B-332C-684A-916E-111CD534A7C0}" srcOrd="1" destOrd="0" presId="urn:microsoft.com/office/officeart/2016/7/layout/BasicLinearProcessNumbered"/>
    <dgm:cxn modelId="{ADA5F14D-B02C-704A-9AA2-5B17A11A1652}" type="presParOf" srcId="{99C82F80-12E6-3342-86B9-E5C930B1029C}" destId="{C73FF7D0-3B92-154B-ACD4-E230FE635F80}" srcOrd="2" destOrd="0" presId="urn:microsoft.com/office/officeart/2016/7/layout/BasicLinearProcessNumbered"/>
    <dgm:cxn modelId="{8454249E-2390-E846-8825-B12939B48EE6}" type="presParOf" srcId="{99C82F80-12E6-3342-86B9-E5C930B1029C}" destId="{48590D86-1493-334A-B432-83B8F37F30D7}" srcOrd="3" destOrd="0" presId="urn:microsoft.com/office/officeart/2016/7/layout/BasicLinearProcessNumbered"/>
    <dgm:cxn modelId="{EDF0B73E-DB20-F840-8312-CA590E617935}" type="presParOf" srcId="{F677CBE3-215B-9747-B6C4-58F1419D573B}" destId="{8E7C4A87-6B99-9748-8FBC-27DD64D0F958}" srcOrd="1" destOrd="0" presId="urn:microsoft.com/office/officeart/2016/7/layout/BasicLinearProcessNumbered"/>
    <dgm:cxn modelId="{3491206D-623F-D34D-9B53-7EB79AF7D5BE}" type="presParOf" srcId="{F677CBE3-215B-9747-B6C4-58F1419D573B}" destId="{213F8FDD-3813-874F-84CB-34CBB14ADC77}" srcOrd="2" destOrd="0" presId="urn:microsoft.com/office/officeart/2016/7/layout/BasicLinearProcessNumbered"/>
    <dgm:cxn modelId="{7E28448A-C104-2247-9C21-133812B71EE1}" type="presParOf" srcId="{213F8FDD-3813-874F-84CB-34CBB14ADC77}" destId="{58F876B8-172A-3E4C-967F-D310ACAFBBA8}" srcOrd="0" destOrd="0" presId="urn:microsoft.com/office/officeart/2016/7/layout/BasicLinearProcessNumbered"/>
    <dgm:cxn modelId="{04EBCCFF-9C8B-E04E-BDBF-D91C33F4B808}" type="presParOf" srcId="{213F8FDD-3813-874F-84CB-34CBB14ADC77}" destId="{1AE3329F-B0FA-7E41-9BAC-AA922B3BC363}" srcOrd="1" destOrd="0" presId="urn:microsoft.com/office/officeart/2016/7/layout/BasicLinearProcessNumbered"/>
    <dgm:cxn modelId="{803F7294-D754-614A-A0FF-011CDF4ADB5D}" type="presParOf" srcId="{213F8FDD-3813-874F-84CB-34CBB14ADC77}" destId="{AE72A8A2-21DF-0645-B86F-0163AB36FCE4}" srcOrd="2" destOrd="0" presId="urn:microsoft.com/office/officeart/2016/7/layout/BasicLinearProcessNumbered"/>
    <dgm:cxn modelId="{684C121D-BD08-674E-B345-0967979E52E4}" type="presParOf" srcId="{213F8FDD-3813-874F-84CB-34CBB14ADC77}" destId="{4DCE1C83-CD74-F04A-ACC4-29C6F3E604DE}" srcOrd="3" destOrd="0" presId="urn:microsoft.com/office/officeart/2016/7/layout/BasicLinearProcessNumbered"/>
    <dgm:cxn modelId="{ED61B7AC-5E39-A246-A641-840D5E137D70}" type="presParOf" srcId="{F677CBE3-215B-9747-B6C4-58F1419D573B}" destId="{533B17BE-5B15-7A40-9E22-0E5600093A30}" srcOrd="3" destOrd="0" presId="urn:microsoft.com/office/officeart/2016/7/layout/BasicLinearProcessNumbered"/>
    <dgm:cxn modelId="{134B21F6-9C62-7348-8BD0-E2CD78DD7A3C}" type="presParOf" srcId="{F677CBE3-215B-9747-B6C4-58F1419D573B}" destId="{9C60DD07-BF4D-6E40-9673-9ADA6E77F807}" srcOrd="4" destOrd="0" presId="urn:microsoft.com/office/officeart/2016/7/layout/BasicLinearProcessNumbered"/>
    <dgm:cxn modelId="{D37475F6-7D24-5544-BA7D-3B6FD5CD46BF}" type="presParOf" srcId="{9C60DD07-BF4D-6E40-9673-9ADA6E77F807}" destId="{2AD6A40B-57D5-B445-97D3-513F450D0342}" srcOrd="0" destOrd="0" presId="urn:microsoft.com/office/officeart/2016/7/layout/BasicLinearProcessNumbered"/>
    <dgm:cxn modelId="{B2C4CA7B-6E69-D440-A0E8-D5ECDA5DD6A2}" type="presParOf" srcId="{9C60DD07-BF4D-6E40-9673-9ADA6E77F807}" destId="{6BD051CC-1454-AD47-B1C6-6AFC2C5C43D2}" srcOrd="1" destOrd="0" presId="urn:microsoft.com/office/officeart/2016/7/layout/BasicLinearProcessNumbered"/>
    <dgm:cxn modelId="{81F932B1-8478-A540-AE82-70DDE03D1699}" type="presParOf" srcId="{9C60DD07-BF4D-6E40-9673-9ADA6E77F807}" destId="{36272B72-8678-5E43-9D6A-96784C7529D5}" srcOrd="2" destOrd="0" presId="urn:microsoft.com/office/officeart/2016/7/layout/BasicLinearProcessNumbered"/>
    <dgm:cxn modelId="{1F99A204-964D-C341-8C1C-B5BF05859D89}" type="presParOf" srcId="{9C60DD07-BF4D-6E40-9673-9ADA6E77F807}" destId="{0E59AB9E-A0C7-AD4B-B2D7-FB5700F6EA9D}" srcOrd="3" destOrd="0" presId="urn:microsoft.com/office/officeart/2016/7/layout/BasicLinearProcessNumbered"/>
    <dgm:cxn modelId="{49E4EA42-DCC3-9D4D-8AB5-7B2DDCF846D6}" type="presParOf" srcId="{F677CBE3-215B-9747-B6C4-58F1419D573B}" destId="{FDF383A2-81AC-C547-BCAC-7BA55354832C}" srcOrd="5" destOrd="0" presId="urn:microsoft.com/office/officeart/2016/7/layout/BasicLinearProcessNumbered"/>
    <dgm:cxn modelId="{134FCDC4-0207-8C4C-871A-C3950CF7F1C7}" type="presParOf" srcId="{F677CBE3-215B-9747-B6C4-58F1419D573B}" destId="{F39D2344-9470-5E4A-B544-6BC17D6B1090}" srcOrd="6" destOrd="0" presId="urn:microsoft.com/office/officeart/2016/7/layout/BasicLinearProcessNumbered"/>
    <dgm:cxn modelId="{F6531C81-5549-4C48-B0A4-F6B1C223D125}" type="presParOf" srcId="{F39D2344-9470-5E4A-B544-6BC17D6B1090}" destId="{99A2EB8F-1F48-2948-975C-2FB419BD500D}" srcOrd="0" destOrd="0" presId="urn:microsoft.com/office/officeart/2016/7/layout/BasicLinearProcessNumbered"/>
    <dgm:cxn modelId="{1B3717B9-A94C-A84C-BB13-1398D542419D}" type="presParOf" srcId="{F39D2344-9470-5E4A-B544-6BC17D6B1090}" destId="{30DA5614-099B-2646-9EEC-634B3A7CA017}" srcOrd="1" destOrd="0" presId="urn:microsoft.com/office/officeart/2016/7/layout/BasicLinearProcessNumbered"/>
    <dgm:cxn modelId="{C04198C1-8D19-DD41-B694-20D9D0040134}" type="presParOf" srcId="{F39D2344-9470-5E4A-B544-6BC17D6B1090}" destId="{E21DF003-B5CF-194D-9508-131BF4A18392}" srcOrd="2" destOrd="0" presId="urn:microsoft.com/office/officeart/2016/7/layout/BasicLinearProcessNumbered"/>
    <dgm:cxn modelId="{64929E0B-13FE-FC4D-A8CD-9CBE07B96763}" type="presParOf" srcId="{F39D2344-9470-5E4A-B544-6BC17D6B1090}" destId="{38CBD54D-538B-5C43-8C54-40FEC96FF633}" srcOrd="3" destOrd="0" presId="urn:microsoft.com/office/officeart/2016/7/layout/BasicLinearProcessNumbered"/>
    <dgm:cxn modelId="{EC76736F-9A74-C246-A133-0F3ECF581AC9}" type="presParOf" srcId="{F677CBE3-215B-9747-B6C4-58F1419D573B}" destId="{1555537C-8852-0D46-BC30-C969DB483E22}" srcOrd="7" destOrd="0" presId="urn:microsoft.com/office/officeart/2016/7/layout/BasicLinearProcessNumbered"/>
    <dgm:cxn modelId="{BDEFFF93-A8EF-9145-861C-67434B0A77DA}" type="presParOf" srcId="{F677CBE3-215B-9747-B6C4-58F1419D573B}" destId="{9076CCAD-96D2-8746-BC72-9E27DC679C5B}" srcOrd="8" destOrd="0" presId="urn:microsoft.com/office/officeart/2016/7/layout/BasicLinearProcessNumbered"/>
    <dgm:cxn modelId="{1353B1C9-560B-D840-9523-56DB12BACCC5}" type="presParOf" srcId="{9076CCAD-96D2-8746-BC72-9E27DC679C5B}" destId="{914F0FA6-78B0-FF4D-80DB-AF267B09C7AF}" srcOrd="0" destOrd="0" presId="urn:microsoft.com/office/officeart/2016/7/layout/BasicLinearProcessNumbered"/>
    <dgm:cxn modelId="{CE8E03A3-CD19-3C44-BEDE-BE0CB4079BBA}" type="presParOf" srcId="{9076CCAD-96D2-8746-BC72-9E27DC679C5B}" destId="{E2F2FB97-9BDB-4248-B39F-B7D151569885}" srcOrd="1" destOrd="0" presId="urn:microsoft.com/office/officeart/2016/7/layout/BasicLinearProcessNumbered"/>
    <dgm:cxn modelId="{61AEE4E7-A212-4640-91B5-C3206AD8737E}" type="presParOf" srcId="{9076CCAD-96D2-8746-BC72-9E27DC679C5B}" destId="{61339BB4-39E2-EF48-A7E9-18326A24C1B7}" srcOrd="2" destOrd="0" presId="urn:microsoft.com/office/officeart/2016/7/layout/BasicLinearProcessNumbered"/>
    <dgm:cxn modelId="{52E44E12-97EB-6742-B798-162EBCD0C5F0}" type="presParOf" srcId="{9076CCAD-96D2-8746-BC72-9E27DC679C5B}" destId="{D84A17FE-89A5-DE45-96F3-E69D44439E94}" srcOrd="3" destOrd="0" presId="urn:microsoft.com/office/officeart/2016/7/layout/BasicLinearProcessNumbered"/>
    <dgm:cxn modelId="{7E791586-F848-124C-A483-F38B259A2C8A}" type="presParOf" srcId="{F677CBE3-215B-9747-B6C4-58F1419D573B}" destId="{73549289-1458-274A-B079-D338E8A0275D}" srcOrd="9" destOrd="0" presId="urn:microsoft.com/office/officeart/2016/7/layout/BasicLinearProcessNumbered"/>
    <dgm:cxn modelId="{76A3E18F-3CB0-1D42-B7AF-9AB3E1E5C740}" type="presParOf" srcId="{F677CBE3-215B-9747-B6C4-58F1419D573B}" destId="{CAEB3EBE-7215-694E-91ED-42A4226C5DBD}" srcOrd="10" destOrd="0" presId="urn:microsoft.com/office/officeart/2016/7/layout/BasicLinearProcessNumbered"/>
    <dgm:cxn modelId="{7737C861-4654-684B-83BF-CB7A3D42762C}" type="presParOf" srcId="{CAEB3EBE-7215-694E-91ED-42A4226C5DBD}" destId="{1651ED9B-3AD5-B047-8E66-B4CFA307EF58}" srcOrd="0" destOrd="0" presId="urn:microsoft.com/office/officeart/2016/7/layout/BasicLinearProcessNumbered"/>
    <dgm:cxn modelId="{5435B982-C870-1741-889E-667B1D27A145}" type="presParOf" srcId="{CAEB3EBE-7215-694E-91ED-42A4226C5DBD}" destId="{661CF066-7E41-BC43-8A7E-BFF91A6B8CA2}" srcOrd="1" destOrd="0" presId="urn:microsoft.com/office/officeart/2016/7/layout/BasicLinearProcessNumbered"/>
    <dgm:cxn modelId="{15251B95-30CF-B34C-808D-1E2BC5F5E6C5}" type="presParOf" srcId="{CAEB3EBE-7215-694E-91ED-42A4226C5DBD}" destId="{A8092661-2B79-E04F-8FBF-2896C3710ADD}" srcOrd="2" destOrd="0" presId="urn:microsoft.com/office/officeart/2016/7/layout/BasicLinearProcessNumbered"/>
    <dgm:cxn modelId="{0EBD8250-DAD7-314D-8E5D-BA7B1A209916}" type="presParOf" srcId="{CAEB3EBE-7215-694E-91ED-42A4226C5DBD}" destId="{D9780FCB-DB9D-1B4F-A2F8-CF87C04D2229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61CDF-B6A3-3E42-9234-709F8362F4B2}">
      <dsp:nvSpPr>
        <dsp:cNvPr id="0" name=""/>
        <dsp:cNvSpPr/>
      </dsp:nvSpPr>
      <dsp:spPr>
        <a:xfrm>
          <a:off x="3603411" y="874459"/>
          <a:ext cx="2009940" cy="60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Background and Rationale</a:t>
          </a:r>
        </a:p>
      </dsp:txBody>
      <dsp:txXfrm>
        <a:off x="3603411" y="874459"/>
        <a:ext cx="2009940" cy="602335"/>
      </dsp:txXfrm>
    </dsp:sp>
    <dsp:sp modelId="{720F9CFF-51FA-0346-A243-CD0E67C7C171}">
      <dsp:nvSpPr>
        <dsp:cNvPr id="0" name=""/>
        <dsp:cNvSpPr/>
      </dsp:nvSpPr>
      <dsp:spPr>
        <a:xfrm>
          <a:off x="1290398" y="352735"/>
          <a:ext cx="4213435" cy="4140731"/>
        </a:xfrm>
        <a:prstGeom prst="circularArrow">
          <a:avLst>
            <a:gd name="adj1" fmla="val 5201"/>
            <a:gd name="adj2" fmla="val 336005"/>
            <a:gd name="adj3" fmla="val 41651"/>
            <a:gd name="adj4" fmla="val 19924921"/>
            <a:gd name="adj5" fmla="val 6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BD7423E-5FB0-A349-BE1F-090ECB698287}">
      <dsp:nvSpPr>
        <dsp:cNvPr id="0" name=""/>
        <dsp:cNvSpPr/>
      </dsp:nvSpPr>
      <dsp:spPr>
        <a:xfrm>
          <a:off x="4138841" y="2649032"/>
          <a:ext cx="1600134" cy="743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Purpose for partnership</a:t>
          </a:r>
        </a:p>
      </dsp:txBody>
      <dsp:txXfrm>
        <a:off x="4138841" y="2649032"/>
        <a:ext cx="1600134" cy="743223"/>
      </dsp:txXfrm>
    </dsp:sp>
    <dsp:sp modelId="{55B9D3CE-08CD-8646-9B36-69DA210896EF}">
      <dsp:nvSpPr>
        <dsp:cNvPr id="0" name=""/>
        <dsp:cNvSpPr/>
      </dsp:nvSpPr>
      <dsp:spPr>
        <a:xfrm>
          <a:off x="309916" y="512859"/>
          <a:ext cx="5385031" cy="4587795"/>
        </a:xfrm>
        <a:prstGeom prst="circularArrow">
          <a:avLst>
            <a:gd name="adj1" fmla="val 5201"/>
            <a:gd name="adj2" fmla="val 336005"/>
            <a:gd name="adj3" fmla="val 2533354"/>
            <a:gd name="adj4" fmla="val 1288799"/>
            <a:gd name="adj5" fmla="val 6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C6F651-C9D4-134C-B225-ADB2ADACE74F}">
      <dsp:nvSpPr>
        <dsp:cNvPr id="0" name=""/>
        <dsp:cNvSpPr/>
      </dsp:nvSpPr>
      <dsp:spPr>
        <a:xfrm>
          <a:off x="2271090" y="4137434"/>
          <a:ext cx="1978703" cy="787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Training approach and methods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2271090" y="4137434"/>
        <a:ext cx="1978703" cy="787888"/>
      </dsp:txXfrm>
    </dsp:sp>
    <dsp:sp modelId="{D4BE3F7B-4458-C541-9D47-EEB1011E9B52}">
      <dsp:nvSpPr>
        <dsp:cNvPr id="0" name=""/>
        <dsp:cNvSpPr/>
      </dsp:nvSpPr>
      <dsp:spPr>
        <a:xfrm>
          <a:off x="386362" y="336325"/>
          <a:ext cx="4572614" cy="4572614"/>
        </a:xfrm>
        <a:prstGeom prst="circularArrow">
          <a:avLst>
            <a:gd name="adj1" fmla="val 5201"/>
            <a:gd name="adj2" fmla="val 336005"/>
            <a:gd name="adj3" fmla="val 7943257"/>
            <a:gd name="adj4" fmla="val 6677134"/>
            <a:gd name="adj5" fmla="val 6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CD0655-3505-B643-87DE-5B511BE1FB11}">
      <dsp:nvSpPr>
        <dsp:cNvPr id="0" name=""/>
        <dsp:cNvSpPr/>
      </dsp:nvSpPr>
      <dsp:spPr>
        <a:xfrm>
          <a:off x="-125623" y="2663199"/>
          <a:ext cx="2411635" cy="1219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Module 1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Foundation of Partnerships</a:t>
          </a:r>
        </a:p>
      </dsp:txBody>
      <dsp:txXfrm>
        <a:off x="-125623" y="2663199"/>
        <a:ext cx="2411635" cy="1219698"/>
      </dsp:txXfrm>
    </dsp:sp>
    <dsp:sp modelId="{9E3D7C41-7325-7548-A643-C806583CA5B8}">
      <dsp:nvSpPr>
        <dsp:cNvPr id="0" name=""/>
        <dsp:cNvSpPr/>
      </dsp:nvSpPr>
      <dsp:spPr>
        <a:xfrm>
          <a:off x="744050" y="450813"/>
          <a:ext cx="4384314" cy="4564063"/>
        </a:xfrm>
        <a:prstGeom prst="circularArrow">
          <a:avLst>
            <a:gd name="adj1" fmla="val 5201"/>
            <a:gd name="adj2" fmla="val 336005"/>
            <a:gd name="adj3" fmla="val 13111555"/>
            <a:gd name="adj4" fmla="val 10776685"/>
            <a:gd name="adj5" fmla="val 6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8E7EB1-110B-0541-8BB2-7C99F744D898}">
      <dsp:nvSpPr>
        <dsp:cNvPr id="0" name=""/>
        <dsp:cNvSpPr/>
      </dsp:nvSpPr>
      <dsp:spPr>
        <a:xfrm>
          <a:off x="225043" y="733344"/>
          <a:ext cx="2963707" cy="503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0070C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Module 2:Strategic identification and mapping</a:t>
          </a:r>
          <a:r>
            <a:rPr lang="en-US" sz="1600" kern="1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1600" kern="1200" dirty="0">
              <a:solidFill>
                <a:srgbClr val="0070C0"/>
              </a:solidFill>
            </a:rPr>
            <a:t>.</a:t>
          </a:r>
        </a:p>
      </dsp:txBody>
      <dsp:txXfrm>
        <a:off x="225043" y="733344"/>
        <a:ext cx="2963707" cy="503674"/>
      </dsp:txXfrm>
    </dsp:sp>
    <dsp:sp modelId="{5F44EEC7-6DAB-B949-B01B-2408BDF47C3D}">
      <dsp:nvSpPr>
        <dsp:cNvPr id="0" name=""/>
        <dsp:cNvSpPr/>
      </dsp:nvSpPr>
      <dsp:spPr>
        <a:xfrm>
          <a:off x="1735571" y="31506"/>
          <a:ext cx="3049751" cy="3627089"/>
        </a:xfrm>
        <a:prstGeom prst="circularArrow">
          <a:avLst>
            <a:gd name="adj1" fmla="val 5201"/>
            <a:gd name="adj2" fmla="val 336005"/>
            <a:gd name="adj3" fmla="val 18129860"/>
            <a:gd name="adj4" fmla="val 14359645"/>
            <a:gd name="adj5" fmla="val 6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2EF42-7DBD-F143-8EBC-9F038DA6AA2A}">
      <dsp:nvSpPr>
        <dsp:cNvPr id="0" name=""/>
        <dsp:cNvSpPr/>
      </dsp:nvSpPr>
      <dsp:spPr>
        <a:xfrm>
          <a:off x="168973" y="0"/>
          <a:ext cx="1277199" cy="290942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Resource availability, networks,  reputation .</a:t>
          </a:r>
        </a:p>
      </dsp:txBody>
      <dsp:txXfrm>
        <a:off x="168973" y="1105579"/>
        <a:ext cx="1277199" cy="1745652"/>
      </dsp:txXfrm>
    </dsp:sp>
    <dsp:sp modelId="{04DDA90B-332C-684A-916E-111CD534A7C0}">
      <dsp:nvSpPr>
        <dsp:cNvPr id="0" name=""/>
        <dsp:cNvSpPr/>
      </dsp:nvSpPr>
      <dsp:spPr>
        <a:xfrm flipH="1">
          <a:off x="641457" y="863293"/>
          <a:ext cx="144" cy="4844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1</a:t>
          </a:r>
          <a:endParaRPr lang="en-US" sz="1400" kern="1200" dirty="0"/>
        </a:p>
      </dsp:txBody>
      <dsp:txXfrm>
        <a:off x="641478" y="934233"/>
        <a:ext cx="102" cy="342528"/>
      </dsp:txXfrm>
    </dsp:sp>
    <dsp:sp modelId="{C73FF7D0-3B92-154B-ACD4-E230FE635F80}">
      <dsp:nvSpPr>
        <dsp:cNvPr id="0" name=""/>
        <dsp:cNvSpPr/>
      </dsp:nvSpPr>
      <dsp:spPr>
        <a:xfrm>
          <a:off x="37503" y="2986335"/>
          <a:ext cx="1153352" cy="72"/>
        </a:xfrm>
        <a:prstGeom prst="rect">
          <a:avLst/>
        </a:prstGeom>
        <a:solidFill>
          <a:schemeClr val="accent2">
            <a:hueOff val="425593"/>
            <a:satOff val="-531"/>
            <a:lumOff val="125"/>
            <a:alphaOff val="0"/>
          </a:schemeClr>
        </a:solidFill>
        <a:ln w="25400" cap="flat" cmpd="sng" algn="ctr">
          <a:solidFill>
            <a:schemeClr val="accent2">
              <a:hueOff val="425593"/>
              <a:satOff val="-531"/>
              <a:lumOff val="1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F876B8-172A-3E4C-967F-D310ACAFBBA8}">
      <dsp:nvSpPr>
        <dsp:cNvPr id="0" name=""/>
        <dsp:cNvSpPr/>
      </dsp:nvSpPr>
      <dsp:spPr>
        <a:xfrm>
          <a:off x="1508852" y="30211"/>
          <a:ext cx="1098441" cy="2805030"/>
        </a:xfrm>
        <a:prstGeom prst="rect">
          <a:avLst/>
        </a:prstGeom>
        <a:solidFill>
          <a:schemeClr val="accent2">
            <a:tint val="40000"/>
            <a:alpha val="90000"/>
            <a:hueOff val="1005164"/>
            <a:satOff val="-876"/>
            <a:lumOff val="-1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005164"/>
              <a:satOff val="-876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Type of partnership</a:t>
          </a:r>
          <a:r>
            <a:rPr lang="en-US" sz="1100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1508852" y="1096122"/>
        <a:ext cx="1098441" cy="1683018"/>
      </dsp:txXfrm>
    </dsp:sp>
    <dsp:sp modelId="{1AE3329F-B0FA-7E41-9BAC-AA922B3BC363}">
      <dsp:nvSpPr>
        <dsp:cNvPr id="0" name=""/>
        <dsp:cNvSpPr/>
      </dsp:nvSpPr>
      <dsp:spPr>
        <a:xfrm flipH="1">
          <a:off x="1972175" y="941382"/>
          <a:ext cx="144" cy="333122"/>
        </a:xfrm>
        <a:prstGeom prst="ellipse">
          <a:avLst/>
        </a:prstGeom>
        <a:solidFill>
          <a:schemeClr val="accent2">
            <a:hueOff val="851185"/>
            <a:satOff val="-1062"/>
            <a:lumOff val="250"/>
            <a:alphaOff val="0"/>
          </a:schemeClr>
        </a:solidFill>
        <a:ln w="25400" cap="flat" cmpd="sng" algn="ctr">
          <a:solidFill>
            <a:schemeClr val="accent2">
              <a:hueOff val="851185"/>
              <a:satOff val="-1062"/>
              <a:lumOff val="2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</a:t>
          </a:r>
          <a:endParaRPr lang="en-US" sz="1400" kern="1200" dirty="0"/>
        </a:p>
      </dsp:txBody>
      <dsp:txXfrm>
        <a:off x="1972196" y="990167"/>
        <a:ext cx="102" cy="235552"/>
      </dsp:txXfrm>
    </dsp:sp>
    <dsp:sp modelId="{AE72A8A2-21DF-0645-B86F-0163AB36FCE4}">
      <dsp:nvSpPr>
        <dsp:cNvPr id="0" name=""/>
        <dsp:cNvSpPr/>
      </dsp:nvSpPr>
      <dsp:spPr>
        <a:xfrm>
          <a:off x="1490197" y="2987267"/>
          <a:ext cx="1153352" cy="72"/>
        </a:xfrm>
        <a:prstGeom prst="rect">
          <a:avLst/>
        </a:prstGeom>
        <a:solidFill>
          <a:schemeClr val="accent2">
            <a:hueOff val="1276778"/>
            <a:satOff val="-1592"/>
            <a:lumOff val="374"/>
            <a:alphaOff val="0"/>
          </a:schemeClr>
        </a:solidFill>
        <a:ln w="25400" cap="flat" cmpd="sng" algn="ctr">
          <a:solidFill>
            <a:schemeClr val="accent2">
              <a:hueOff val="1276778"/>
              <a:satOff val="-1592"/>
              <a:lumOff val="3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D6A40B-57D5-B445-97D3-513F450D0342}">
      <dsp:nvSpPr>
        <dsp:cNvPr id="0" name=""/>
        <dsp:cNvSpPr/>
      </dsp:nvSpPr>
      <dsp:spPr>
        <a:xfrm>
          <a:off x="2732831" y="28612"/>
          <a:ext cx="1364704" cy="2814944"/>
        </a:xfrm>
        <a:prstGeom prst="rect">
          <a:avLst/>
        </a:prstGeom>
        <a:solidFill>
          <a:schemeClr val="accent2">
            <a:tint val="40000"/>
            <a:alpha val="90000"/>
            <a:hueOff val="2010328"/>
            <a:satOff val="-1751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010328"/>
              <a:satOff val="-1751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2732831" y="1098291"/>
        <a:ext cx="1364704" cy="1688966"/>
      </dsp:txXfrm>
    </dsp:sp>
    <dsp:sp modelId="{6BD051CC-1454-AD47-B1C6-6AFC2C5C43D2}">
      <dsp:nvSpPr>
        <dsp:cNvPr id="0" name=""/>
        <dsp:cNvSpPr/>
      </dsp:nvSpPr>
      <dsp:spPr>
        <a:xfrm>
          <a:off x="3346391" y="1099177"/>
          <a:ext cx="144" cy="328690"/>
        </a:xfrm>
        <a:prstGeom prst="ellipse">
          <a:avLst/>
        </a:prstGeom>
        <a:solidFill>
          <a:schemeClr val="accent2">
            <a:hueOff val="1702371"/>
            <a:satOff val="-2123"/>
            <a:lumOff val="499"/>
            <a:alphaOff val="0"/>
          </a:schemeClr>
        </a:solidFill>
        <a:ln w="25400" cap="flat" cmpd="sng" algn="ctr">
          <a:solidFill>
            <a:schemeClr val="accent2">
              <a:hueOff val="1702371"/>
              <a:satOff val="-2123"/>
              <a:lumOff val="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</a:t>
          </a:r>
          <a:endParaRPr lang="en-US" sz="1400" kern="1200" dirty="0"/>
        </a:p>
      </dsp:txBody>
      <dsp:txXfrm>
        <a:off x="3346412" y="1147313"/>
        <a:ext cx="102" cy="232418"/>
      </dsp:txXfrm>
    </dsp:sp>
    <dsp:sp modelId="{36272B72-8678-5E43-9D6A-96784C7529D5}">
      <dsp:nvSpPr>
        <dsp:cNvPr id="0" name=""/>
        <dsp:cNvSpPr/>
      </dsp:nvSpPr>
      <dsp:spPr>
        <a:xfrm>
          <a:off x="2902368" y="3014527"/>
          <a:ext cx="1153352" cy="72"/>
        </a:xfrm>
        <a:prstGeom prst="rect">
          <a:avLst/>
        </a:prstGeom>
        <a:solidFill>
          <a:schemeClr val="accent2">
            <a:hueOff val="2127963"/>
            <a:satOff val="-2654"/>
            <a:lumOff val="624"/>
            <a:alphaOff val="0"/>
          </a:schemeClr>
        </a:solidFill>
        <a:ln w="25400" cap="flat" cmpd="sng" algn="ctr">
          <a:solidFill>
            <a:schemeClr val="accent2">
              <a:hueOff val="2127963"/>
              <a:satOff val="-2654"/>
              <a:lumOff val="6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2EB8F-1F48-2948-975C-2FB419BD500D}">
      <dsp:nvSpPr>
        <dsp:cNvPr id="0" name=""/>
        <dsp:cNvSpPr/>
      </dsp:nvSpPr>
      <dsp:spPr>
        <a:xfrm>
          <a:off x="4228193" y="46858"/>
          <a:ext cx="1056182" cy="2835693"/>
        </a:xfrm>
        <a:prstGeom prst="rect">
          <a:avLst/>
        </a:prstGeom>
        <a:solidFill>
          <a:schemeClr val="accent2">
            <a:tint val="40000"/>
            <a:alpha val="90000"/>
            <a:hueOff val="3015493"/>
            <a:satOff val="-2627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015493"/>
              <a:satOff val="-2627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Financial</a:t>
          </a:r>
        </a:p>
      </dsp:txBody>
      <dsp:txXfrm>
        <a:off x="4228193" y="1124422"/>
        <a:ext cx="1056182" cy="1701415"/>
      </dsp:txXfrm>
    </dsp:sp>
    <dsp:sp modelId="{30DA5614-099B-2646-9EEC-634B3A7CA017}">
      <dsp:nvSpPr>
        <dsp:cNvPr id="0" name=""/>
        <dsp:cNvSpPr/>
      </dsp:nvSpPr>
      <dsp:spPr>
        <a:xfrm>
          <a:off x="4720671" y="1277629"/>
          <a:ext cx="144" cy="222890"/>
        </a:xfrm>
        <a:prstGeom prst="ellipse">
          <a:avLst/>
        </a:prstGeom>
        <a:solidFill>
          <a:schemeClr val="accent2">
            <a:hueOff val="2553556"/>
            <a:satOff val="-3185"/>
            <a:lumOff val="749"/>
            <a:alphaOff val="0"/>
          </a:schemeClr>
        </a:solidFill>
        <a:ln w="25400" cap="flat" cmpd="sng" algn="ctr">
          <a:solidFill>
            <a:schemeClr val="accent2">
              <a:hueOff val="2553556"/>
              <a:satOff val="-3185"/>
              <a:lumOff val="7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4</a:t>
          </a:r>
          <a:endParaRPr lang="en-US" sz="1400" kern="1200" dirty="0"/>
        </a:p>
      </dsp:txBody>
      <dsp:txXfrm>
        <a:off x="4720692" y="1310270"/>
        <a:ext cx="102" cy="157608"/>
      </dsp:txXfrm>
    </dsp:sp>
    <dsp:sp modelId="{E21DF003-B5CF-194D-9508-131BF4A18392}">
      <dsp:nvSpPr>
        <dsp:cNvPr id="0" name=""/>
        <dsp:cNvSpPr/>
      </dsp:nvSpPr>
      <dsp:spPr>
        <a:xfrm>
          <a:off x="4157268" y="2975350"/>
          <a:ext cx="1153352" cy="72"/>
        </a:xfrm>
        <a:prstGeom prst="rect">
          <a:avLst/>
        </a:prstGeom>
        <a:solidFill>
          <a:schemeClr val="accent2">
            <a:hueOff val="2979148"/>
            <a:satOff val="-3716"/>
            <a:lumOff val="874"/>
            <a:alphaOff val="0"/>
          </a:schemeClr>
        </a:solidFill>
        <a:ln w="25400" cap="flat" cmpd="sng" algn="ctr">
          <a:solidFill>
            <a:schemeClr val="accent2">
              <a:hueOff val="2979148"/>
              <a:satOff val="-3716"/>
              <a:lumOff val="8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F0FA6-78B0-FF4D-80DB-AF267B09C7AF}">
      <dsp:nvSpPr>
        <dsp:cNvPr id="0" name=""/>
        <dsp:cNvSpPr/>
      </dsp:nvSpPr>
      <dsp:spPr>
        <a:xfrm flipH="1">
          <a:off x="5447604" y="0"/>
          <a:ext cx="1000625" cy="2864483"/>
        </a:xfrm>
        <a:prstGeom prst="rect">
          <a:avLst/>
        </a:prstGeom>
        <a:solidFill>
          <a:schemeClr val="accent2">
            <a:tint val="40000"/>
            <a:alpha val="90000"/>
            <a:hueOff val="4020657"/>
            <a:satOff val="-3502"/>
            <a:lumOff val="-5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4020657"/>
              <a:satOff val="-3502"/>
              <a:lumOff val="-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Checklist .</a:t>
          </a:r>
        </a:p>
      </dsp:txBody>
      <dsp:txXfrm>
        <a:off x="5447604" y="1088503"/>
        <a:ext cx="1000625" cy="1718689"/>
      </dsp:txXfrm>
    </dsp:sp>
    <dsp:sp modelId="{E2F2FB97-9BDB-4248-B39F-B7D151569885}">
      <dsp:nvSpPr>
        <dsp:cNvPr id="0" name=""/>
        <dsp:cNvSpPr/>
      </dsp:nvSpPr>
      <dsp:spPr>
        <a:xfrm>
          <a:off x="5960428" y="900598"/>
          <a:ext cx="144" cy="516597"/>
        </a:xfrm>
        <a:prstGeom prst="ellipse">
          <a:avLst/>
        </a:prstGeom>
        <a:solidFill>
          <a:schemeClr val="accent2">
            <a:hueOff val="3404741"/>
            <a:satOff val="-4247"/>
            <a:lumOff val="999"/>
            <a:alphaOff val="0"/>
          </a:schemeClr>
        </a:solidFill>
        <a:ln w="25400" cap="flat" cmpd="sng" algn="ctr">
          <a:solidFill>
            <a:schemeClr val="accent2">
              <a:hueOff val="3404741"/>
              <a:satOff val="-4247"/>
              <a:lumOff val="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5</a:t>
          </a:r>
          <a:endParaRPr lang="en-US" sz="1400" kern="1200" dirty="0"/>
        </a:p>
      </dsp:txBody>
      <dsp:txXfrm>
        <a:off x="5960449" y="976252"/>
        <a:ext cx="102" cy="365289"/>
      </dsp:txXfrm>
    </dsp:sp>
    <dsp:sp modelId="{61339BB4-39E2-EF48-A7E9-18326A24C1B7}">
      <dsp:nvSpPr>
        <dsp:cNvPr id="0" name=""/>
        <dsp:cNvSpPr/>
      </dsp:nvSpPr>
      <dsp:spPr>
        <a:xfrm>
          <a:off x="5371241" y="2977045"/>
          <a:ext cx="1153352" cy="72"/>
        </a:xfrm>
        <a:prstGeom prst="rect">
          <a:avLst/>
        </a:prstGeom>
        <a:solidFill>
          <a:schemeClr val="accent2">
            <a:hueOff val="3830334"/>
            <a:satOff val="-4777"/>
            <a:lumOff val="1123"/>
            <a:alphaOff val="0"/>
          </a:schemeClr>
        </a:solidFill>
        <a:ln w="25400" cap="flat" cmpd="sng" algn="ctr">
          <a:solidFill>
            <a:schemeClr val="accent2">
              <a:hueOff val="3830334"/>
              <a:satOff val="-4777"/>
              <a:lumOff val="11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1ED9B-3AD5-B047-8E66-B4CFA307EF58}">
      <dsp:nvSpPr>
        <dsp:cNvPr id="0" name=""/>
        <dsp:cNvSpPr/>
      </dsp:nvSpPr>
      <dsp:spPr>
        <a:xfrm>
          <a:off x="6588120" y="0"/>
          <a:ext cx="1202231" cy="2912730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20" tIns="330200" rIns="89920" bIns="33020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Influnced</a:t>
          </a:r>
          <a:r>
            <a:rPr lang="en-US" sz="1300" kern="1200" dirty="0"/>
            <a:t> by on going </a:t>
          </a:r>
          <a:r>
            <a:rPr lang="en-US" sz="1300" kern="1200" dirty="0" err="1"/>
            <a:t>discusiions</a:t>
          </a:r>
          <a:r>
            <a:rPr lang="en-US" sz="1300" kern="1200" dirty="0"/>
            <a:t>.</a:t>
          </a:r>
        </a:p>
      </dsp:txBody>
      <dsp:txXfrm>
        <a:off x="6588120" y="1106837"/>
        <a:ext cx="1202231" cy="1747638"/>
      </dsp:txXfrm>
    </dsp:sp>
    <dsp:sp modelId="{661CF066-7E41-BC43-8A7E-BFF91A6B8CA2}">
      <dsp:nvSpPr>
        <dsp:cNvPr id="0" name=""/>
        <dsp:cNvSpPr/>
      </dsp:nvSpPr>
      <dsp:spPr>
        <a:xfrm flipH="1">
          <a:off x="7282598" y="702119"/>
          <a:ext cx="144" cy="582636"/>
        </a:xfrm>
        <a:prstGeom prst="ellipse">
          <a:avLst/>
        </a:prstGeom>
        <a:solidFill>
          <a:schemeClr val="accent2">
            <a:hueOff val="4255926"/>
            <a:satOff val="-5308"/>
            <a:lumOff val="1248"/>
            <a:alphaOff val="0"/>
          </a:schemeClr>
        </a:solidFill>
        <a:ln w="25400" cap="flat" cmpd="sng" algn="ctr">
          <a:solidFill>
            <a:schemeClr val="accent2">
              <a:hueOff val="4255926"/>
              <a:satOff val="-5308"/>
              <a:lumOff val="12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" tIns="12700" rIns="1" bIns="127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6</a:t>
          </a:r>
          <a:endParaRPr lang="en-US" sz="1400" kern="1200" dirty="0"/>
        </a:p>
      </dsp:txBody>
      <dsp:txXfrm>
        <a:off x="7282619" y="787444"/>
        <a:ext cx="102" cy="411986"/>
      </dsp:txXfrm>
    </dsp:sp>
    <dsp:sp modelId="{A8092661-2B79-E04F-8FBF-2896C3710ADD}">
      <dsp:nvSpPr>
        <dsp:cNvPr id="0" name=""/>
        <dsp:cNvSpPr/>
      </dsp:nvSpPr>
      <dsp:spPr>
        <a:xfrm>
          <a:off x="6654519" y="3027943"/>
          <a:ext cx="1153352" cy="7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6B42C-F0BB-9948-ADE4-74BDDDDB29ED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85314-AEF7-FC49-9016-20FFB6C44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3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85314-AEF7-FC49-9016-20FFB6C44C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87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70" y="624183"/>
            <a:ext cx="8439333" cy="85960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r>
              <a:rPr lang="en-US" sz="18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 STRATEGY FOR STRENGTHENING TEACHING AND RESEARCH CAPACITIES AND DEVELOPMENT INITIATIVE</a:t>
            </a:r>
            <a:br>
              <a:rPr lang="en-US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1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000" b="1" dirty="0">
                <a:solidFill>
                  <a:srgbClr val="0070C0"/>
                </a:solidFill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050" dirty="0"/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br>
              <a:rPr lang="en-US" sz="2400" b="1" dirty="0">
                <a:solidFill>
                  <a:srgbClr val="0070C0"/>
                </a:solidFill>
                <a:effectLst/>
                <a:latin typeface="Tamil MN" pitchFamily="2" charset="0"/>
                <a:ea typeface="Times New Roman" panose="02020603050405020304" pitchFamily="18" charset="0"/>
                <a:cs typeface="Tamil MN" pitchFamily="2" charset="0"/>
              </a:rPr>
            </a:br>
            <a:endParaRPr lang="en-US" sz="2400" dirty="0">
              <a:solidFill>
                <a:srgbClr val="0070C0"/>
              </a:solidFill>
              <a:effectLst/>
              <a:latin typeface="Tamil MN" pitchFamily="2" charset="0"/>
              <a:ea typeface="Times New Roman" panose="02020603050405020304" pitchFamily="18" charset="0"/>
              <a:cs typeface="Tamil M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57" y="2625983"/>
            <a:ext cx="8182346" cy="3440410"/>
          </a:xfrm>
        </p:spPr>
        <p:txBody>
          <a:bodyPr anchor="ctr">
            <a:normAutofit fontScale="25000" lnSpcReduction="20000"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endParaRPr lang="en-US" sz="8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No. 101237180</a:t>
            </a:r>
            <a:endParaRPr lang="en-US" sz="800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(ERASMUS -EDU-2025-CBHE -STRAND 1)</a:t>
            </a: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endParaRPr lang="en-US" sz="8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br>
              <a:rPr lang="en-US" sz="4400" b="1" dirty="0"/>
            </a:br>
            <a:endParaRPr lang="en-US" sz="8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spcAft>
                <a:spcPts val="1000"/>
              </a:spcAft>
              <a:buNone/>
            </a:pPr>
            <a:br>
              <a:rPr lang="en-US" sz="8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8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GB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76" y="52996"/>
            <a:ext cx="4446455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12B4D739-7431-5BC7-00B3-F407B9F9C5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7876008" y="5769978"/>
            <a:ext cx="979170" cy="6977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5E581815-15AE-FC03-F884-FED73BAB36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97" y="4372686"/>
            <a:ext cx="2235820" cy="17461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562230-F8C7-7B19-61AE-B7473E1FE438}"/>
              </a:ext>
            </a:extLst>
          </p:cNvPr>
          <p:cNvSpPr txBox="1"/>
          <p:nvPr/>
        </p:nvSpPr>
        <p:spPr>
          <a:xfrm>
            <a:off x="123572" y="6118842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Sarah Akello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Esimu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PhD</a:t>
            </a:r>
            <a:br>
              <a:rPr lang="en-US" sz="18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70C0E0-CBF5-1CFA-606D-287BF4A909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8699" r="32106" b="-1"/>
          <a:stretch>
            <a:fillRect/>
          </a:stretch>
        </p:blipFill>
        <p:spPr>
          <a:xfrm>
            <a:off x="8388643" y="1483789"/>
            <a:ext cx="256987" cy="42248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AE727-4D54-57FC-D661-B42A0B8B8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1832C-38C0-EB80-6D45-22605F0E7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621996"/>
            <a:ext cx="8128322" cy="709094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Partnership Benefits in Higher Education</a:t>
            </a:r>
            <a:endParaRPr lang="en-US" sz="2400" kern="100" dirty="0">
              <a:solidFill>
                <a:srgbClr val="0070C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F6C7940-A478-DD76-3325-0598121786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825321"/>
              </p:ext>
            </p:extLst>
          </p:nvPr>
        </p:nvGraphicFramePr>
        <p:xfrm>
          <a:off x="314107" y="1803146"/>
          <a:ext cx="8515786" cy="3825560"/>
        </p:xfrm>
        <a:graphic>
          <a:graphicData uri="http://schemas.openxmlformats.org/drawingml/2006/table">
            <a:tbl>
              <a:tblPr firstRow="1" firstCol="1" bandRow="1"/>
              <a:tblGrid>
                <a:gridCol w="3512956">
                  <a:extLst>
                    <a:ext uri="{9D8B030D-6E8A-4147-A177-3AD203B41FA5}">
                      <a16:colId xmlns:a16="http://schemas.microsoft.com/office/drawing/2014/main" val="438412743"/>
                    </a:ext>
                  </a:extLst>
                </a:gridCol>
                <a:gridCol w="5002830">
                  <a:extLst>
                    <a:ext uri="{9D8B030D-6E8A-4147-A177-3AD203B41FA5}">
                      <a16:colId xmlns:a16="http://schemas.microsoft.com/office/drawing/2014/main" val="1617627299"/>
                    </a:ext>
                  </a:extLst>
                </a:gridCol>
              </a:tblGrid>
              <a:tr h="4341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00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Partnership focus</a:t>
                      </a:r>
                    </a:p>
                  </a:txBody>
                  <a:tcPr marL="0" marR="342900" marT="0" marB="152400" anchor="b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00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Typical benefits</a:t>
                      </a:r>
                    </a:p>
                  </a:txBody>
                  <a:tcPr marL="0" marR="342900" marT="0" marB="152400" anchor="b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506286"/>
                  </a:ext>
                </a:extLst>
              </a:tr>
              <a:tr h="451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Teaching &amp; learning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Work‑ready graduates, new curricula, mobility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246683"/>
                  </a:ext>
                </a:extLst>
              </a:tr>
              <a:tr h="48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&amp; innovation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 transfer, publications, commercialization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831866"/>
                  </a:ext>
                </a:extLst>
              </a:tr>
              <a:tr h="5333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Capacity building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Staff skills, PhDs, infrastructure, local research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474495"/>
                  </a:ext>
                </a:extLst>
              </a:tr>
              <a:tr h="721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Community &amp; global impact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Policy change, health and development outcomes</a:t>
                      </a:r>
                    </a:p>
                  </a:txBody>
                  <a:tcPr marL="0" marR="342900" marT="86995" marB="86995">
                    <a:lnL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4E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64427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AEC683B-4AF7-493F-1F62-81F7EBE116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70018" y="6100762"/>
            <a:ext cx="892034" cy="6356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0D7671-B72D-7EDA-A91E-62F92318A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2513" y="1538225"/>
            <a:ext cx="157380" cy="432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5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B02C2-06B4-202D-E4A1-A28193FF4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FF5AC-A9C9-403E-1C6D-047AEF8CD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790" y="361718"/>
            <a:ext cx="8215943" cy="1110281"/>
          </a:xfrm>
        </p:spPr>
        <p:txBody>
          <a:bodyPr>
            <a:noAutofit/>
          </a:bodyPr>
          <a:lstStyle/>
          <a:p>
            <a:br>
              <a:rPr lang="en-US" sz="32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Partnerships by constellation</a:t>
            </a:r>
            <a:r>
              <a:rPr lang="en-US" sz="28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dirty="0"/>
            </a:b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9EF55-0335-791F-FB44-F8DBBA3E9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32871"/>
            <a:ext cx="8835228" cy="5625129"/>
          </a:xfrm>
        </p:spPr>
        <p:txBody>
          <a:bodyPr anchor="ctr">
            <a:no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University–industry: R&amp;D partnerships, contract research, internships, knowledge transfer, joint ventures, entrepreneurship &amp; incubation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7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University-government / policy / public agencies: Partnerships under EU Framework Program, public–private partnerships, policy‑oriented research</a:t>
            </a:r>
          </a:p>
          <a:p>
            <a:pPr marL="0" marR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8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University–health services: University–hospital collaborations to build research capacity of health staff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4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Interuniversity (domestic and international): Global North–South, regional and PhD training, new programs, and infrastructure 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1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0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University–community / civil society: Community‑institutional partnerships and social partnerships around education and local issues </a:t>
            </a:r>
          </a:p>
          <a:p>
            <a:pPr marL="0" indent="0"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E6125B-6EB2-84AC-052A-3FFE476D6A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85356" y="6226338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18306EE-E161-B312-CD77-D993E8F0F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075" y="1471999"/>
            <a:ext cx="229405" cy="464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21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21A9E-E8FC-95E7-DE6A-D57BC3925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DA02-7C93-4079-5D67-1C936FEB3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9" y="126566"/>
            <a:ext cx="9034822" cy="1055083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kern="100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Strategic Principles and Frameworks of Partnerships</a:t>
            </a:r>
            <a:br>
              <a:rPr lang="en-US" sz="2800" kern="100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3600" b="1" dirty="0">
                <a:solidFill>
                  <a:srgbClr val="002060"/>
                </a:solidFill>
              </a:rPr>
            </a:br>
            <a:r>
              <a:rPr lang="en-US" sz="3600" b="1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41729-1C0C-5DDB-2A45-5BFD5B6DE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074"/>
            <a:ext cx="8533511" cy="5630156"/>
          </a:xfrm>
        </p:spPr>
        <p:txBody>
          <a:bodyPr anchor="ctr">
            <a:no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Relational foundations: 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Trust, credibility, respect, transparency and mutual benefit are repeatedly identified as central principles in research, practice etc.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400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Alignment and shared mission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Clear, shared vision and aligned goals/values are key in nonprofit, health, SDG and technology partnerships 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5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Complementarity and interdependence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Effective business ecosystem rely on integrity and interdependence, complementarity of resources, co-evolution for joint value creation 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en-US" sz="4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Flexibility and adaptability: 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partnerships are dynamic, adaptive to context, and responsive to external changes e.g. emerging markets.</a:t>
            </a:r>
          </a:p>
          <a:p>
            <a:pPr marL="0" marR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3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Equity, power balance, and ethics: 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 include equitable resource sharing, ethical conduct, attention to power imbalances, cultural differences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buNone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AF125B-1E0C-D272-EE46-B0B8AB034A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072789" y="6078225"/>
            <a:ext cx="1016458" cy="7243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9B6A44-5369-3CB4-F5A0-B61933E87F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3765" y="1135259"/>
            <a:ext cx="235556" cy="476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68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AD8FA-F6E4-6822-370E-9D616187C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00E32-E4D9-2F84-C24B-0CBC1EBC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61523"/>
            <a:ext cx="9457628" cy="1224764"/>
          </a:xfrm>
        </p:spPr>
        <p:txBody>
          <a:bodyPr>
            <a:noAutofit/>
          </a:bodyPr>
          <a:lstStyle/>
          <a:p>
            <a:pPr marL="342900" marR="0" lvl="0" indent="-342900" algn="l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Operational Engagement Guidelines for Partnership </a:t>
            </a:r>
            <a:br>
              <a:rPr lang="en-US" sz="1600" dirty="0">
                <a:solidFill>
                  <a:srgbClr val="001D35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C6CF3-04C0-DDAC-BC78-32CD9A646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15" y="1069614"/>
            <a:ext cx="8458936" cy="5526863"/>
          </a:xfrm>
        </p:spPr>
        <p:txBody>
          <a:bodyPr anchor="ctr">
            <a:normAutofit fontScale="25000" lnSpcReduction="2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80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Pre-Engagement and Due Diligence</a:t>
            </a:r>
            <a:endParaRPr lang="en-US" sz="80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Congruence of Mandate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Confirm that the partner's core functions, values, and objectives align with your strategic mission.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Assessment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Screen the prospective partner for operational, financial and reputational risks.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Capacity Verification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Audit the partner's capabilities, financial systems and adherence to international safety standards. </a:t>
            </a:r>
          </a:p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endParaRPr lang="en-US" sz="64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Formalization and Governance</a:t>
            </a:r>
            <a:endParaRPr lang="en-US" sz="64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Written Agreements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Implement a structured legal tier, 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 with 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Letter of Intent (</a:t>
            </a:r>
            <a:r>
              <a:rPr lang="en-US" sz="6400" kern="1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LoI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Memorandum of Understanding (MoU) then Project Partnership Agreement.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Functional Governance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Use loosely structured networks for coordination, but install strict hierarchical boards for managing shared financial funds.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64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Defined Contact Points</a:t>
            </a:r>
            <a:r>
              <a:rPr lang="en-US" sz="64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Assign dedicated external relations officers or relationship managers to streamline communications.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26EC12-321E-7625-3F41-5042086B2A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57478" y="6074867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DA818A-1B3F-B300-E741-6EDCB2542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2551" y="1486287"/>
            <a:ext cx="205230" cy="415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5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0085E-E3E8-318D-5155-40F01341C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3CB1-F787-83D7-EC6D-C6528D436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702" y="363119"/>
            <a:ext cx="8055297" cy="701676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Guidelines for Partnership…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4B470-804C-9A93-628F-EE30E6D64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8" y="1647909"/>
            <a:ext cx="8912504" cy="426955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11E1AC-EC70-C3D1-CC90-9ABFF0A328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082776" y="6051827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705748-F149-4410-3170-599812CA0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6252" y="1706708"/>
            <a:ext cx="205230" cy="4151954"/>
          </a:xfrm>
          <a:prstGeom prst="rect">
            <a:avLst/>
          </a:prstGeom>
        </p:spPr>
      </p:pic>
      <p:sp>
        <p:nvSpPr>
          <p:cNvPr id="16" name="Rectangle 11">
            <a:extLst>
              <a:ext uri="{FF2B5EF4-FFF2-40B4-BE49-F238E27FC236}">
                <a16:creationId xmlns:a16="http://schemas.microsoft.com/office/drawing/2014/main" id="{2AE4DA6D-24EE-5AD0-1FE1-B75BB5DB6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702" y="2079368"/>
            <a:ext cx="26321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5B5506-583E-4642-F639-41013FB0A4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8702" y="1943101"/>
            <a:ext cx="3016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5505AFE4-7C18-3C96-A30E-ACB360066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702" y="2563427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62C8D9C-858E-63A9-F961-EC6B6E5CB12C}"/>
              </a:ext>
            </a:extLst>
          </p:cNvPr>
          <p:cNvSpPr txBox="1"/>
          <p:nvPr/>
        </p:nvSpPr>
        <p:spPr>
          <a:xfrm>
            <a:off x="115748" y="1364188"/>
            <a:ext cx="8500504" cy="574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Implementation and Stewardship</a:t>
            </a:r>
          </a:p>
          <a:p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Equitability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Treat partners with transparency and mutual respect, deliberately leveling the playing field to balance out disparities in resources or power.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sz="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Two-Way Communication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Establish open, regular feedback loops—such as quarterly reviews, newsletters, and shared webinars—rather than relying on top-down instructions</a:t>
            </a:r>
          </a:p>
          <a:p>
            <a:endParaRPr lang="en-US"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Proactive Reporting: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 transparent, timely reporting on implementation progress, milestones, setbacks, and detailed financial budget expenditures. 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Evaluation and Sustainability</a:t>
            </a:r>
          </a:p>
          <a:p>
            <a:endParaRPr lang="en-US" sz="7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Measurability: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explicit Key Performance Indicators (KPIs) at the start to quantitatively track partnership impact.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Self-Monitoring Mechanisms: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Schedule periodic evaluations to modify or update the core objectives based on changing real-world contexts.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Exit and Transition Modalities: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Clearly document the conditions for ending or modifying the partnership, establishing transition rules from day one. </a:t>
            </a:r>
          </a:p>
          <a:p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81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F91C2-B912-BF27-6821-28CF9EAB8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F196-1FB1-181F-771B-FCCEC92D1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381966"/>
            <a:ext cx="8669746" cy="586253"/>
          </a:xfrm>
        </p:spPr>
        <p:txBody>
          <a:bodyPr>
            <a:noAutofit/>
          </a:bodyPr>
          <a:lstStyle/>
          <a:p>
            <a:pPr algn="l"/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Components of Partnership Engagement Strategy</a:t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b="1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FFA3E-860C-FD83-5971-B31C677D0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27" y="968219"/>
            <a:ext cx="8487745" cy="5674491"/>
          </a:xfrm>
        </p:spPr>
        <p:txBody>
          <a:bodyPr anchor="ctr">
            <a:normAutofit fontScale="25000" lnSpcReduction="20000"/>
          </a:bodyPr>
          <a:lstStyle/>
          <a:p>
            <a:pPr marL="0" marR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Strategic Goal Alignment</a:t>
            </a:r>
            <a:endParaRPr lang="en-US" sz="6400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Vision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Mutual business milestones that benefit both organizations.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 Proposition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Clearly state what each partner gains e.g. new market access, 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Business Plans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Mapping out shared roadmaps, market opportunities </a:t>
            </a:r>
            <a:r>
              <a:rPr lang="en-US" sz="6400" kern="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endParaRPr lang="en-US" sz="6400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S" sz="2800" b="1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Structured Onboarding and Enablement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 Training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on Product value, sales support systems, markets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Kits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Providing co-branded marketing collateral, sales scripts 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Defined Roles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Responsibilities, decision-making workflows to prevent friction.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3600" b="1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Multifaceted Communication Channels</a:t>
            </a:r>
            <a:endParaRPr lang="en-US" sz="6400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Regular Touchpoints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weekly check-ins, formal Quarterly Business Reviews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Hubs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Collaborative communication tools for immediate support.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6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Feedback Loops</a:t>
            </a:r>
            <a:r>
              <a:rPr lang="en-US" sz="64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channels like Partner Advisory Boards for partner feedback.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0C4FD6-F80D-E566-1C1F-6456F5DD25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053989" y="6170111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2E6907-B6F5-783F-2BCB-E6A79E28A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9112" y="1018549"/>
            <a:ext cx="193521" cy="487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64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223A5-661E-F242-7116-F09727589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90B79-6144-EE02-8BFF-61B47E93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53" y="254647"/>
            <a:ext cx="7987279" cy="1377388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components …</a:t>
            </a:r>
            <a:b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/>
              <a:t> </a:t>
            </a:r>
            <a:br>
              <a:rPr lang="en-US" sz="1600" dirty="0"/>
            </a:br>
            <a:endParaRPr lang="en-US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F87CF-22EC-E7A3-774C-5EA59272B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753" y="1257299"/>
            <a:ext cx="8279514" cy="5346054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kumimoji="0" lang="en-US" sz="7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Incentives and Motivation Systems</a:t>
            </a:r>
            <a:endParaRPr kumimoji="0" lang="en-US" sz="7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Rewards</a:t>
            </a:r>
            <a:r>
              <a:rPr kumimoji="0" lang="en-US" sz="6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Offering transparent commission structures, referral fees, or Market Development Funds (MDF).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SPIFFs</a:t>
            </a:r>
            <a:r>
              <a:rPr kumimoji="0" lang="en-US" sz="6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Deploying short-term promotional bonuses to drive specific sales behavior.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Tiered Benefits</a:t>
            </a:r>
            <a:r>
              <a:rPr kumimoji="0" lang="en-US" sz="6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Creating recognition tiers (e.g., Silver, Gold, Platinum) that offer exclusive perks as engagement grows.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None/>
              <a:tabLst>
                <a:tab pos="457200" algn="l"/>
              </a:tabLst>
              <a:defRPr/>
            </a:pPr>
            <a:endParaRPr kumimoji="0" lang="en-US" sz="2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kumimoji="0" lang="en-US" sz="7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Governance and Operations</a:t>
            </a:r>
            <a:endParaRPr kumimoji="0" lang="en-US" sz="7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Metrics (KPIs)</a:t>
            </a:r>
            <a:r>
              <a:rPr kumimoji="0" lang="en-US" sz="6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Co-developing indicators to monitor real-time results, </a:t>
            </a:r>
            <a:r>
              <a:rPr lang="en-US" sz="6400" kern="1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project 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Conflict Resolution Mechanisms</a:t>
            </a:r>
            <a:r>
              <a:rPr kumimoji="0" lang="en-US" sz="6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Agreeing on formal dispute mitigation practices early in the relationship.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800"/>
              </a:spcAft>
              <a:buClrTx/>
              <a:buSzPts val="1000"/>
              <a:buFont typeface="Wingdings" pitchFamily="2" charset="2"/>
              <a:buChar char="q"/>
              <a:tabLst>
                <a:tab pos="457200" algn="l"/>
              </a:tabLst>
              <a:defRPr/>
            </a:pPr>
            <a:r>
              <a:rPr kumimoji="0" lang="en-US" sz="6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Accountability Frameworks</a:t>
            </a:r>
            <a:r>
              <a:rPr kumimoji="0" lang="en-US" sz="6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Assigning dedicated Partner Managers to maintain relationship health and clear data transparency</a:t>
            </a:r>
            <a:endParaRPr lang="en-GB" sz="6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D03959-999B-17CB-872D-2609A80AE4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14603" y="5867458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159B352-A0B4-3622-EDD9-F2DE0B2B5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7582" y="1257299"/>
            <a:ext cx="219637" cy="444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19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C7BB0-49FE-9A61-F05C-98DCADE80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ED4E-F398-BB1B-33E4-E7C9BBDAB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275" y="390503"/>
            <a:ext cx="7264922" cy="512324"/>
          </a:xfrm>
        </p:spPr>
        <p:txBody>
          <a:bodyPr>
            <a:noAutofit/>
          </a:bodyPr>
          <a:lstStyle/>
          <a:p>
            <a:pPr marR="0" lvl="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 vs Networking vs 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62F1E-4E03-25A5-2713-A6B13B33A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08" y="1185861"/>
            <a:ext cx="8470462" cy="5463887"/>
          </a:xfrm>
        </p:spPr>
        <p:txBody>
          <a:bodyPr anchor="ctr">
            <a:normAutofit fontScale="25000" lnSpcReduction="20000"/>
          </a:bodyPr>
          <a:lstStyle/>
          <a:p>
            <a:pPr marL="0" lvl="0" indent="0">
              <a:buNone/>
            </a:pPr>
            <a:endParaRPr lang="en-GB" sz="1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72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primary difference lies in the organizational structures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7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</a:t>
            </a: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the deepest level of alignment, where entities formally agree to combine operations, resources, responsibilities to achieve permanent, long-term goals </a:t>
            </a:r>
            <a:r>
              <a:rPr lang="en-US" sz="7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</a:t>
            </a: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STRUCC</a:t>
            </a:r>
            <a:endParaRPr lang="en-US" sz="7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endParaRPr lang="en-US" sz="7200" b="1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72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Networking </a:t>
            </a:r>
            <a:r>
              <a:rPr lang="en-US" sz="72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the process of building and nurturing a broad web of professional relationships. It operates on low commitment and informal interactions. e.g</a:t>
            </a:r>
            <a:r>
              <a:rPr lang="en-US" sz="72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industry conference </a:t>
            </a:r>
          </a:p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endParaRPr lang="en-US" sz="7200" kern="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q"/>
            </a:pPr>
            <a:r>
              <a:rPr lang="en-US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</a:t>
            </a: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occurs when two or more independent parties decide to pool their skills and resources to achieve a specific, mutually beneficial goal. It is highly cooperative but typically temporary.</a:t>
            </a:r>
            <a:endParaRPr lang="en-US" sz="7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GB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4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4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CE4F21-2029-FFAF-CAF3-473A2EC10B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38801" y="603790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FCCE48-5EAE-46EF-DD63-13F18DD74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970" y="1614487"/>
            <a:ext cx="208355" cy="42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556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2C58A-053C-AAAE-232C-B58886DB2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31827-2302-9E9D-87F1-B6AFFD1C9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89" y="704164"/>
            <a:ext cx="8205881" cy="57746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Networking vs collaboration vs Partnership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8C8F3-EFAE-A53F-B7C4-48029F236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259" y="1066667"/>
            <a:ext cx="7996968" cy="4508339"/>
          </a:xfrm>
        </p:spPr>
        <p:txBody>
          <a:bodyPr anchor="ctr">
            <a:normAutofit/>
          </a:bodyPr>
          <a:lstStyle/>
          <a:p>
            <a:endParaRPr lang="en-US" sz="5600" b="1" dirty="0"/>
          </a:p>
          <a:p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5600" b="1" dirty="0"/>
          </a:p>
          <a:p>
            <a:pPr marL="0" indent="0">
              <a:buNone/>
            </a:pPr>
            <a:r>
              <a:rPr lang="en-US" sz="6200" dirty="0"/>
              <a:t> </a:t>
            </a:r>
          </a:p>
          <a:p>
            <a:pPr lvl="0">
              <a:lnSpc>
                <a:spcPct val="120000"/>
              </a:lnSpc>
            </a:pPr>
            <a:endParaRPr lang="en-US" sz="6200" dirty="0"/>
          </a:p>
          <a:p>
            <a:pPr lvl="0"/>
            <a:endParaRPr lang="en-US" sz="3600" dirty="0"/>
          </a:p>
          <a:p>
            <a:pPr marL="0" indent="0">
              <a:buNone/>
            </a:pPr>
            <a:endParaRPr lang="en-GB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BC15E1-6023-04C9-C955-C4C16B797C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06748" y="6053616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C96504D-9FD6-A2C9-6003-0F5ACFC6E7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781005"/>
              </p:ext>
            </p:extLst>
          </p:nvPr>
        </p:nvGraphicFramePr>
        <p:xfrm>
          <a:off x="330189" y="1722345"/>
          <a:ext cx="7887552" cy="4215164"/>
        </p:xfrm>
        <a:graphic>
          <a:graphicData uri="http://schemas.openxmlformats.org/drawingml/2006/table">
            <a:tbl>
              <a:tblPr firstRow="1" firstCol="1" bandRow="1"/>
              <a:tblGrid>
                <a:gridCol w="1744749">
                  <a:extLst>
                    <a:ext uri="{9D8B030D-6E8A-4147-A177-3AD203B41FA5}">
                      <a16:colId xmlns:a16="http://schemas.microsoft.com/office/drawing/2014/main" val="3565986132"/>
                    </a:ext>
                  </a:extLst>
                </a:gridCol>
                <a:gridCol w="1641849">
                  <a:extLst>
                    <a:ext uri="{9D8B030D-6E8A-4147-A177-3AD203B41FA5}">
                      <a16:colId xmlns:a16="http://schemas.microsoft.com/office/drawing/2014/main" val="1293799353"/>
                    </a:ext>
                  </a:extLst>
                </a:gridCol>
                <a:gridCol w="2489687">
                  <a:extLst>
                    <a:ext uri="{9D8B030D-6E8A-4147-A177-3AD203B41FA5}">
                      <a16:colId xmlns:a16="http://schemas.microsoft.com/office/drawing/2014/main" val="1609865585"/>
                    </a:ext>
                  </a:extLst>
                </a:gridCol>
                <a:gridCol w="2011267">
                  <a:extLst>
                    <a:ext uri="{9D8B030D-6E8A-4147-A177-3AD203B41FA5}">
                      <a16:colId xmlns:a16="http://schemas.microsoft.com/office/drawing/2014/main" val="543702622"/>
                    </a:ext>
                  </a:extLst>
                </a:gridCol>
              </a:tblGrid>
              <a:tr h="536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Feature</a:t>
                      </a:r>
                      <a:endParaRPr lang="en-US" sz="18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Networking</a:t>
                      </a:r>
                      <a:endParaRPr lang="en-US" sz="18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Collaboration</a:t>
                      </a:r>
                      <a:endParaRPr lang="en-US" sz="18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Partnership</a:t>
                      </a:r>
                      <a:endParaRPr lang="en-US" sz="1800" kern="1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550223"/>
                  </a:ext>
                </a:extLst>
              </a:tr>
              <a:tr h="9371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Primary Goal</a:t>
                      </a:r>
                      <a:endParaRPr lang="en-US" sz="18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Sharing information &amp; contacts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Co-creating or solving a specific problem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Long-term mutual growth &amp; shared success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337270"/>
                  </a:ext>
                </a:extLst>
              </a:tr>
              <a:tr h="8596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Structure</a:t>
                      </a:r>
                      <a:endParaRPr lang="en-US" sz="1800" kern="1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Informal and organic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Semi-formal / Project-based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Highly formal and legal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3994004"/>
                  </a:ext>
                </a:extLst>
              </a:tr>
              <a:tr h="8305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Commitment</a:t>
                      </a:r>
                      <a:endParaRPr lang="en-US" sz="1800" kern="1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Low (no shared tasks)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Medium (lasts for the project life)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(integrated operations)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481600"/>
                  </a:ext>
                </a:extLst>
              </a:tr>
              <a:tr h="1051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Risk &amp; Reward</a:t>
                      </a:r>
                      <a:endParaRPr lang="en-US" sz="1800" kern="1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Maintained individually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Shared only for the specific project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Fully shared profits, losses, &amp; liabilities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39366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7E539EB-ABDF-9F2C-4DC3-925C3718D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970" y="1614487"/>
            <a:ext cx="208355" cy="42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6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0704" y="1318705"/>
            <a:ext cx="3733482" cy="14540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2</a:t>
            </a:r>
          </a:p>
        </p:txBody>
      </p:sp>
      <p:pic>
        <p:nvPicPr>
          <p:cNvPr id="7" name="Graphic 6" descr="Cycle with People">
            <a:extLst>
              <a:ext uri="{FF2B5EF4-FFF2-40B4-BE49-F238E27FC236}">
                <a16:creationId xmlns:a16="http://schemas.microsoft.com/office/drawing/2014/main" id="{8371B0AD-C883-B6CC-3A2E-FBA1A515A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9534" y="2230670"/>
            <a:ext cx="2935042" cy="274637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5908" y="3499782"/>
            <a:ext cx="3195913" cy="2746373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endParaRPr lang="en-GB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b="1" dirty="0">
                <a:solidFill>
                  <a:srgbClr val="C00000"/>
                </a:solidFill>
              </a:rPr>
              <a:t>Strategic Identification and Mapping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endParaRPr lang="en-GB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000"/>
              </a:spcAft>
              <a:buNone/>
            </a:pP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76" y="52996"/>
            <a:ext cx="4446455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6514659-5564-C5D7-30EF-F948FD5C69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31935" y="594023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89FC5-D730-A43E-AA26-5F264BDAE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423C8-AF79-172C-227D-7B5B53B5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06443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 outline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D0805B-B2F1-91D7-9ADE-3B064AE6B1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99" r="32106" b="-1"/>
          <a:stretch>
            <a:fillRect/>
          </a:stretch>
        </p:blipFill>
        <p:spPr>
          <a:xfrm>
            <a:off x="8664496" y="1485978"/>
            <a:ext cx="167269" cy="4233833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860DE1-EE44-92DF-DC7F-EA66FEDB7B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563589"/>
              </p:ext>
            </p:extLst>
          </p:nvPr>
        </p:nvGraphicFramePr>
        <p:xfrm>
          <a:off x="1311556" y="1583940"/>
          <a:ext cx="5613352" cy="4925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2810887-8FF8-6E36-32A0-BA5A3DEEA4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12023" y="5915490"/>
            <a:ext cx="9906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90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79C783-B10A-9053-44A1-BCFC2719D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A9466-FE50-79EA-AF8E-DC8C0A45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B211CBA-1056-21F0-EF77-E345583C5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4B9A5F-9E8C-BBF5-0D7E-681BCD49E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305" y="1396686"/>
            <a:ext cx="2073610" cy="322161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Institutional needs assessment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D2220D5F-C5EC-A1FA-C59B-D2593B19F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2CA8090-1BDC-EF81-78B7-525F76680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60BC7-27B9-87B9-286F-66F31A507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104" y="2573984"/>
            <a:ext cx="4687379" cy="332494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 structured diagnostic process used to evaluate the internal strengths, operational gaps and resource shortfalls of collaborating organizations. </a:t>
            </a:r>
          </a:p>
          <a:p>
            <a:pPr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focuses inward to determine if the partners have the structural, financial, technical capacity required to achieve their shared objectives 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300" dirty="0"/>
          </a:p>
          <a:p>
            <a:pPr marL="0" indent="0">
              <a:lnSpc>
                <a:spcPct val="90000"/>
              </a:lnSpc>
              <a:buNone/>
            </a:pPr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BCC8DE-DC92-97E0-FB8F-9E08339FA6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16622" y="609198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D12B09E-7AE6-9F98-EBC8-F4ED90CF7F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699" r="32106" b="-1"/>
          <a:stretch>
            <a:fillRect/>
          </a:stretch>
        </p:blipFill>
        <p:spPr>
          <a:xfrm>
            <a:off x="8777109" y="2633192"/>
            <a:ext cx="163969" cy="333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70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33055"/>
            <a:ext cx="6858000" cy="84804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Components Assessed</a:t>
            </a:r>
            <a:endParaRPr lang="en-US" sz="28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433E0292-E19D-8D2D-8CA4-4E562DBE0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925870"/>
            <a:ext cx="1384299" cy="274637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82700"/>
            <a:ext cx="7543799" cy="5421128"/>
          </a:xfrm>
        </p:spPr>
        <p:txBody>
          <a:bodyPr anchor="ctr">
            <a:norm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r>
              <a:rPr lang="en-US" sz="19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&amp; Research Capacity: Verifying faculty expertise, technical skills, and historical performance benchmarks.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endParaRPr lang="en-US" sz="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r>
              <a:rPr lang="en-US" sz="19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 &amp; Digital Tools: Checking equipment inventories, lab space, internet bandwidth, and software readiness.</a:t>
            </a:r>
          </a:p>
          <a:p>
            <a:pPr marL="0" marR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228600" algn="l"/>
              </a:tabLst>
            </a:pPr>
            <a:endParaRPr lang="en-US" sz="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r>
              <a:rPr lang="en-US" sz="19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Operational &amp; Governance Policies: Reviewing codes of conduct, accountability frameworks, and legal compliance guidelines.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endParaRPr lang="en-US" sz="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r>
              <a:rPr lang="en-US" sz="19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Management: Assessing the capacity to handle institutional funding, track resource allocation, manage audits.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endParaRPr lang="en-US" sz="2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buFont typeface="Wingdings" pitchFamily="2" charset="2"/>
              <a:buChar char="q"/>
              <a:tabLst>
                <a:tab pos="228600" algn="l"/>
              </a:tabLst>
            </a:pPr>
            <a:r>
              <a:rPr lang="en-US" sz="19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Diversity &amp; Inclusion: Evaluating how well an organization integrates diversity, equity, inclusion into its protocols, leadership</a:t>
            </a:r>
            <a:r>
              <a:rPr lang="en-US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GB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1600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0B3AE-8919-4885-9DC2-BB7DE804D1B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8699" r="32106" b="-1"/>
          <a:stretch>
            <a:fillRect/>
          </a:stretch>
        </p:blipFill>
        <p:spPr>
          <a:xfrm>
            <a:off x="8699498" y="1074577"/>
            <a:ext cx="231362" cy="47088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D3C5AEA-0368-0A28-CC8F-391CB3E17E6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16622" y="609198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Partnership selection criteria and due diligence </a:t>
            </a:r>
            <a:endParaRPr lang="en-GB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FCA772-2285-59D0-655A-AE23D1C05A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218532"/>
              </p:ext>
            </p:extLst>
          </p:nvPr>
        </p:nvGraphicFramePr>
        <p:xfrm>
          <a:off x="628650" y="2322575"/>
          <a:ext cx="7886700" cy="3854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94E1FF3-AD28-B018-CE6B-17E10321A2CF}"/>
              </a:ext>
            </a:extLst>
          </p:cNvPr>
          <p:cNvSpPr txBox="1"/>
          <p:nvPr/>
        </p:nvSpPr>
        <p:spPr>
          <a:xfrm>
            <a:off x="927099" y="2483142"/>
            <a:ext cx="889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endParaRPr lang="en-US" sz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en-US" sz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/>
            <a:r>
              <a:rPr lang="en-US" sz="9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Complexity of Criteria</a:t>
            </a:r>
            <a:r>
              <a:rPr lang="en-U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0"/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08C900-23BD-2F10-6AA0-CAED03BE1D72}"/>
              </a:ext>
            </a:extLst>
          </p:cNvPr>
          <p:cNvSpPr txBox="1"/>
          <p:nvPr/>
        </p:nvSpPr>
        <p:spPr>
          <a:xfrm>
            <a:off x="4721224" y="2390809"/>
            <a:ext cx="889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endParaRPr lang="en-US" dirty="0">
              <a:latin typeface="Times New Roman" panose="02020603050405020304" pitchFamily="18" charset="0"/>
              <a:ea typeface="Tahoma" panose="020B0604030504040204" pitchFamily="34" charset="0"/>
            </a:endParaRPr>
          </a:p>
          <a:p>
            <a:pPr lvl="0" algn="ctr"/>
            <a:r>
              <a: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Risk mgt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A6FCF-7FCB-4B20-F5F3-FD1C4A139B91}"/>
              </a:ext>
            </a:extLst>
          </p:cNvPr>
          <p:cNvSpPr txBox="1"/>
          <p:nvPr/>
        </p:nvSpPr>
        <p:spPr>
          <a:xfrm>
            <a:off x="3467100" y="2566686"/>
            <a:ext cx="10541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on performance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F4D2E8-A592-8262-2035-31D6EA77E101}"/>
              </a:ext>
            </a:extLst>
          </p:cNvPr>
          <p:cNvSpPr txBox="1"/>
          <p:nvPr/>
        </p:nvSpPr>
        <p:spPr>
          <a:xfrm>
            <a:off x="2266950" y="2228752"/>
            <a:ext cx="11747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en-US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Structured Framework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A51B39-8987-1386-B715-76A97BF38332}"/>
              </a:ext>
            </a:extLst>
          </p:cNvPr>
          <p:cNvSpPr txBox="1"/>
          <p:nvPr/>
        </p:nvSpPr>
        <p:spPr>
          <a:xfrm>
            <a:off x="3536950" y="4076135"/>
            <a:ext cx="88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US" sz="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en-US" sz="1100" dirty="0"/>
              <a:t>Aligning capabilities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9963F6-96C2-E5CA-7390-79F3B866ED24}"/>
              </a:ext>
            </a:extLst>
          </p:cNvPr>
          <p:cNvSpPr txBox="1"/>
          <p:nvPr/>
        </p:nvSpPr>
        <p:spPr>
          <a:xfrm>
            <a:off x="6137275" y="2311634"/>
            <a:ext cx="889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en-US" sz="1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Structured approach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84799C-95AE-E5FE-695A-4747C6A79FED}"/>
              </a:ext>
            </a:extLst>
          </p:cNvPr>
          <p:cNvSpPr txBox="1"/>
          <p:nvPr/>
        </p:nvSpPr>
        <p:spPr>
          <a:xfrm>
            <a:off x="7226299" y="2098421"/>
            <a:ext cx="106997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r>
              <a:rPr lang="en-US" sz="1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</a:p>
          <a:p>
            <a:pPr lvl="0" algn="ctr"/>
            <a:endParaRPr lang="en-US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/>
            <a:r>
              <a:rPr lang="en-US" sz="1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Negotiation Dynamic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52D38-C510-501B-4F58-46C5F5D88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ADD6C-D522-E209-F795-CAAFE94E8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Stakeholder mapping tools</a:t>
            </a:r>
          </a:p>
          <a:p>
            <a:pPr marL="0" indent="0">
              <a:buNone/>
            </a:pPr>
            <a:r>
              <a:rPr lang="en-US" dirty="0"/>
              <a:t>Partnership landscape Analysis</a:t>
            </a:r>
          </a:p>
          <a:p>
            <a:pPr marL="0" indent="0">
              <a:buNone/>
            </a:pPr>
            <a:r>
              <a:rPr lang="en-US" dirty="0"/>
              <a:t>Proposed partnership module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2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 descr="Free photos of Ro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0923"/>
            <a:ext cx="9144000" cy="513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113763" y="0"/>
            <a:ext cx="8610600" cy="1265238"/>
          </a:xfrm>
          <a:prstGeom prst="ellipseRibbon2">
            <a:avLst>
              <a:gd name="adj1" fmla="val 25000"/>
              <a:gd name="adj2" fmla="val 51333"/>
              <a:gd name="adj3" fmla="val 12500"/>
            </a:avLst>
          </a:prstGeom>
          <a:solidFill>
            <a:srgbClr val="FFFFFF">
              <a:lumMod val="50000"/>
            </a:srgbClr>
          </a:solidFill>
          <a:ln w="9525">
            <a:solidFill>
              <a:srgbClr val="DAEDEF">
                <a:lumMod val="10000"/>
              </a:srgbClr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</a:rPr>
              <a:t>THANK YOU</a:t>
            </a:r>
            <a:r>
              <a:rPr kumimoji="0" lang="es-CO" sz="36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876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73" y="673118"/>
            <a:ext cx="7375161" cy="437654"/>
          </a:xfrm>
        </p:spPr>
        <p:txBody>
          <a:bodyPr anchor="b">
            <a:no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66" y="1296677"/>
            <a:ext cx="8716881" cy="4738217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Globally, climate change and energy transition urgently need skilled graduates, researchers and development practitioners. 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Africa, these capacities are being built but are faced with the challenges of limited labs, staff and Infrastructure gaps, Curriculum lag, Research isolation, Industry disconnect, Local relevance gaps and weak networks 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Universities are expected to produce green energy technicians, climate researchers among others to meet development plans, Nationally Determined Contributions (NDC) targets and global commitments. </a:t>
            </a:r>
          </a:p>
          <a:p>
            <a:pPr>
              <a:buFont typeface="Wingdings" pitchFamily="2" charset="2"/>
              <a:buChar char="q"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universities </a:t>
            </a:r>
            <a:r>
              <a:rPr lang="en-US" sz="1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Ndejje</a:t>
            </a:r>
            <a:r>
              <a:rPr lang="en-US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Soroti, Muni in Uganda, Laikipia in Kenya, National University of Agriculture in Benin etc. face a specific challenge of huge mandate, high expectations yet with thin resources &amp; limited partnership engagement 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FBC376-285B-CF23-1728-E45CD44CE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8434" y="6034894"/>
            <a:ext cx="990600" cy="71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B392A0-B926-F621-EAFB-8DBC7C70B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871" y="1558977"/>
            <a:ext cx="190979" cy="43640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0EAA1-FDF7-B440-0924-0572948CA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58" y="320937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C7014-7BEA-7B27-A972-037814704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57" y="1070518"/>
            <a:ext cx="8474787" cy="5241072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Partnerships are core operating models for achieving credible teaching, research and innovations delivering mechanisms for fostering transformative change including in climate and energy within short periods.  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well designed and executed partnership strategy therefore, presents an opportunity for institutions and individuals to deliver development solutions. 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Partnership Engagement Strategy (PES) is a structured approach that organizations and individuals use to foster collaboration and create mutual benefit among stakeholders. </a:t>
            </a:r>
            <a:endParaRPr lang="en-US" sz="6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strategy is essential for navigating the complexities of stakeholder relationships and ensuring sustainable engagement.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1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Higher Education, Research and Development Institutions like Universities are increasingly adopting PES to engage with stakeholders, enhancing their role in societal development thru collaborative research and teaching (</a:t>
            </a:r>
            <a:r>
              <a:rPr lang="en-US" sz="72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Vorley</a:t>
            </a: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2024).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79E3B4-F351-EA87-9393-D9B2AED78F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41460" y="6079147"/>
            <a:ext cx="979170" cy="6977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B942D1-E327-1EC2-098C-55EFF4D55B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699" r="32106" b="-1"/>
          <a:stretch>
            <a:fillRect/>
          </a:stretch>
        </p:blipFill>
        <p:spPr>
          <a:xfrm>
            <a:off x="8842916" y="1463936"/>
            <a:ext cx="153187" cy="453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8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2D7AD-B4E6-B969-CEB3-13D688F82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07432-E8A4-CD9D-7B22-FEA557C54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93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8BA42-2EEE-3A45-E619-88D1EBA55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85" y="937092"/>
            <a:ext cx="8552451" cy="5663366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upon this background that a training on Partnership Engagement Strategy for such initiatives that requires a multifaceted approach has been prepared. 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strategy focuses on collaboration with universities, research institutions, NGOs and local communities, to ensure effective implementation and sustainability. </a:t>
            </a: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Partners for the EU funded STRCUU Project: </a:t>
            </a:r>
            <a:r>
              <a:rPr lang="en-US" sz="72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Ndejje</a:t>
            </a: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Soroti from Uganda, Polytechnic Institute of Porto and University of Pavia from Europe and; RAE are collaborating to build capacity for generating climate &amp; green energy solutions for the farming communities in Uganda.  </a:t>
            </a: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STRCUU partners will also e</a:t>
            </a: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ngage with other actors: industry and policy. Similar Globally such collaboration fosters effective delivery of development solutions and for achieving impact and sustainability. </a:t>
            </a: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eflect on key elements for developing a functional and credible Stakeholder Engagement Strategy which is the focus of this training Event.</a:t>
            </a: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endParaRPr lang="en-US" sz="7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BFD5DF-1C07-0B62-1D61-B989A101BB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19551" y="5773824"/>
            <a:ext cx="979170" cy="6977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FEF0F4-F94A-BE14-1D66-6801F45FB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7399" y="1415819"/>
            <a:ext cx="193058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32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4" y="1396686"/>
            <a:ext cx="2411305" cy="3221613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of Partnership Engagement Training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4464" y="2514236"/>
            <a:ext cx="5113145" cy="4206319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equip universities, research institutions, NGOs, other actors with skills to build and manage collaborations that improve their core functions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endParaRPr lang="en-US" sz="4000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sz="4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they integrate and align interventions with community and industry needs, ensuring that solutions are both scientifically sound and locally applicable</a:t>
            </a:r>
            <a:r>
              <a:rPr lang="en-US" sz="4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endParaRPr lang="en-US" sz="4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engaging with stakeholders in this learning process, we seek to lesson learn and design effective Stakeholder Engagement Strategies for</a:t>
            </a:r>
          </a:p>
          <a:p>
            <a:pPr marL="0" indent="0">
              <a:lnSpc>
                <a:spcPct val="120000"/>
              </a:lnSpc>
              <a:buNone/>
            </a:pPr>
            <a:endParaRPr lang="en-US" sz="4000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creating sustainable frameworks for addressing development challenges such as for developing climate resilient and green energy solutions.</a:t>
            </a:r>
            <a:r>
              <a:rPr lang="en-US" sz="4000" b="1" dirty="0">
                <a:solidFill>
                  <a:srgbClr val="001D35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4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sz="2300" dirty="0"/>
          </a:p>
          <a:p>
            <a:pPr marL="0" indent="0">
              <a:lnSpc>
                <a:spcPct val="90000"/>
              </a:lnSpc>
              <a:buNone/>
            </a:pPr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AA453A-117C-1BD4-B07E-E25B8CAD01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16622" y="609198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B1A85C-5166-121C-BAA7-53D1A82D89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699" r="32106" b="-1"/>
          <a:stretch>
            <a:fillRect/>
          </a:stretch>
        </p:blipFill>
        <p:spPr>
          <a:xfrm>
            <a:off x="8777109" y="2633192"/>
            <a:ext cx="163969" cy="33372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7647" y="-1"/>
            <a:ext cx="508635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410" y="274708"/>
            <a:ext cx="8138803" cy="951159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Approach and Method</a:t>
            </a:r>
            <a:r>
              <a:rPr lang="en-US" sz="2800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512" y="1348443"/>
            <a:ext cx="8138803" cy="4691673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GB" sz="200" dirty="0"/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training will adopt a predominantly online approach with opportunity to share experiences on partnerships supported by guiding presentations on strategies for achieving successful partnerships. 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program serves as a flexible framework, accommodating participants’ emerging &amp; evolving learning needs thru participatory methods.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highly interactive environment will be fostered, where learners actively participate in the discussions. </a:t>
            </a:r>
          </a:p>
          <a:p>
            <a:pPr marL="0" marR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 sessions, participants will be encouraged to freely engage with the facilitator while receiving continuous feedback from peers. </a:t>
            </a: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endParaRPr lang="en-US" sz="4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n-US" sz="7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training will culminate in a structured evaluation process, allowing participants to reflect on the effectiveness of the training and provide input for future improvement</a:t>
            </a:r>
            <a:r>
              <a:rPr lang="en-US" sz="3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B5B151-3327-4964-1A96-DC4347EA66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051179" y="6040116"/>
            <a:ext cx="762273" cy="5431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EFC7126-D186-07AB-ECE3-ECA2C1DEFE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2985" y="1348443"/>
            <a:ext cx="175319" cy="456170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8AEA55-38D0-27EC-A794-031C861E2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EE1FFC-C228-C37F-DD4E-C9D13F2AA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96FD2D5-976A-4952-7AB7-189E65F67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F52167-5405-A300-F9EA-C9F4BA7C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305" y="1396686"/>
            <a:ext cx="2407820" cy="3384306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Partnership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6BB3358B-1B58-3A93-A3BC-AFF28276E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A9F4F84-7D56-7FD6-0189-1529FF9C0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4DF4B-542A-57F6-6573-C229D4DC8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1845" y="2515139"/>
            <a:ext cx="5035662" cy="420631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Partnerships in higher education are deliberately designed collaborations between universities and other actors to reach shared goals in teaching, research, and community service. 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now embedded in university missions and seen as key to innovation, relevance, and societal impact 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F71A7A-C351-EB47-E713-3EF0314F02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16622" y="6091982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1C5123-07D4-C7CE-764D-EE701C295F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699" r="32106" b="-1"/>
          <a:stretch>
            <a:fillRect/>
          </a:stretch>
        </p:blipFill>
        <p:spPr>
          <a:xfrm>
            <a:off x="8837577" y="2628735"/>
            <a:ext cx="163969" cy="333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78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13752-9012-8AB6-E4A8-7B58295F0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01C93-9250-5CB1-AA7A-E6E0F4F9C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58" y="14288"/>
            <a:ext cx="7222602" cy="76392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Partnerships</a:t>
            </a:r>
            <a:endParaRPr lang="en-US" sz="28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D58A9-F881-D833-E82A-0B55BFFB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65" y="843322"/>
            <a:ext cx="8388213" cy="5806409"/>
          </a:xfrm>
        </p:spPr>
        <p:txBody>
          <a:bodyPr anchor="ctr">
            <a:no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18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eaching, learning and graduates</a:t>
            </a:r>
          </a:p>
          <a:p>
            <a:pPr marL="0"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 innovative teaching, curriculum </a:t>
            </a:r>
            <a:r>
              <a:rPr lang="en-US" sz="1800" kern="1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dev’t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work‑integrated learning for 	“work‑ready” and socially responsive graduates</a:t>
            </a:r>
          </a:p>
          <a:p>
            <a:pPr marL="0"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Enable sharing of facilities, knowledge, improving educational quality</a:t>
            </a:r>
          </a:p>
          <a:p>
            <a:pPr marL="0" marR="0" indent="0">
              <a:spcAft>
                <a:spcPts val="800"/>
              </a:spcAft>
              <a:buNone/>
            </a:pPr>
            <a:endParaRPr lang="en-US" sz="1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spcAft>
                <a:spcPts val="800"/>
              </a:spcAft>
              <a:buNone/>
            </a:pPr>
            <a:r>
              <a:rPr lang="en-US" sz="18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esearch, innovation, and capacity building</a:t>
            </a:r>
          </a:p>
          <a:p>
            <a:pPr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acilitate commercialization of academic knowledge, technology transfer,  entrepreneurship.</a:t>
            </a:r>
          </a:p>
          <a:p>
            <a:pPr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 research capacity through training, mentoring, shared funding, joint projects</a:t>
            </a:r>
            <a:r>
              <a:rPr lang="en-US" sz="16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collaborations, mobility </a:t>
            </a:r>
            <a:r>
              <a:rPr lang="en-US" sz="1600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</a:t>
            </a:r>
            <a:r>
              <a:rPr lang="en-US" sz="1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improve research productivity, visibility </a:t>
            </a:r>
            <a:r>
              <a:rPr lang="en-US" sz="1600" kern="1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endParaRPr lang="en-US" sz="16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100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spcAft>
                <a:spcPts val="800"/>
              </a:spcAft>
              <a:buNone/>
            </a:pPr>
            <a:r>
              <a:rPr lang="en-US" sz="18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800" b="1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ocietal and economic impact</a:t>
            </a:r>
          </a:p>
          <a:p>
            <a:pPr marL="0"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Partnerships are strongly associated with greater academic and applied outputs; 	funding alone has more limited effects </a:t>
            </a:r>
          </a:p>
          <a:p>
            <a:pPr marL="0"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University–industry and university–government collaboration drive innovation, economic growth, and address major social challenges </a:t>
            </a:r>
            <a:r>
              <a:rPr lang="en-US" sz="1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(health, climate, </a:t>
            </a:r>
            <a:r>
              <a:rPr lang="en-US" sz="1600" kern="1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devt</a:t>
            </a:r>
            <a:r>
              <a:rPr lang="en-US" sz="1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0" marR="0">
              <a:spcAft>
                <a:spcPts val="800"/>
              </a:spcAft>
              <a:buFont typeface="Wingdings" pitchFamily="2" charset="2"/>
              <a:buChar char="q"/>
            </a:pPr>
            <a:r>
              <a:rPr lang="en-US" sz="18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School-university partnerships help bridge the research-practice gap in educ.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3B13A3-2A16-3DC1-386C-84348B7796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285356" y="6149061"/>
            <a:ext cx="858644" cy="611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7B17960-0D36-1EF8-4FF3-77C14E06F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2551" y="1257300"/>
            <a:ext cx="203744" cy="48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96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2106</Words>
  <Application>Microsoft Office PowerPoint</Application>
  <PresentationFormat>On-screen Show (4:3)</PresentationFormat>
  <Paragraphs>308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Symbol</vt:lpstr>
      <vt:lpstr>Tahoma</vt:lpstr>
      <vt:lpstr>Tamil MN</vt:lpstr>
      <vt:lpstr>Times New Roman</vt:lpstr>
      <vt:lpstr>Wingdings</vt:lpstr>
      <vt:lpstr>Office Theme</vt:lpstr>
      <vt:lpstr>             PARTNERSHIP STRATEGY FOR STRENGTHENING TEACHING AND RESEARCH CAPACITIES AND DEVELOPMENT INITIATIVE              </vt:lpstr>
      <vt:lpstr>Presentation outline</vt:lpstr>
      <vt:lpstr>Background</vt:lpstr>
      <vt:lpstr>Background …</vt:lpstr>
      <vt:lpstr>Background …</vt:lpstr>
      <vt:lpstr>Purpose of Partnership Engagement Training </vt:lpstr>
      <vt:lpstr>Training Approach and Method </vt:lpstr>
      <vt:lpstr>Why Partnership </vt:lpstr>
      <vt:lpstr>Specific Partnerships</vt:lpstr>
      <vt:lpstr>Different Partnership Benefits in Higher Education</vt:lpstr>
      <vt:lpstr> Types of Partnerships by constellation    </vt:lpstr>
      <vt:lpstr>    Core Strategic Principles and Frameworks of Partnerships   </vt:lpstr>
      <vt:lpstr>Operational Engagement Guidelines for Partnership  </vt:lpstr>
      <vt:lpstr>Guidelines for Partnership…</vt:lpstr>
      <vt:lpstr>  Key Components of Partnership Engagement Strategy   </vt:lpstr>
      <vt:lpstr>Key components …   </vt:lpstr>
      <vt:lpstr>Partnership vs Networking vs Collaboration</vt:lpstr>
      <vt:lpstr>Networking vs collaboration vs Partnership </vt:lpstr>
      <vt:lpstr>Module 2</vt:lpstr>
      <vt:lpstr>Institutional needs assessment</vt:lpstr>
      <vt:lpstr>Core Components Assessed</vt:lpstr>
      <vt:lpstr>Partnership selection criteria and due diligence </vt:lpstr>
      <vt:lpstr>Work in progress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Decentralisation and Committees in Farmer Organisations</dc:title>
  <dc:subject/>
  <dc:creator/>
  <cp:keywords/>
  <dc:description>generated using python-pptx</dc:description>
  <cp:lastModifiedBy>Adipala, Ekwamu</cp:lastModifiedBy>
  <cp:revision>49</cp:revision>
  <dcterms:created xsi:type="dcterms:W3CDTF">2013-01-27T09:14:16Z</dcterms:created>
  <dcterms:modified xsi:type="dcterms:W3CDTF">2026-05-26T07:29:40Z</dcterms:modified>
  <cp:category/>
</cp:coreProperties>
</file>